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72" r:id="rId2"/>
    <p:sldId id="296" r:id="rId3"/>
    <p:sldId id="366" r:id="rId4"/>
    <p:sldId id="324" r:id="rId5"/>
    <p:sldId id="342" r:id="rId6"/>
    <p:sldId id="373" r:id="rId7"/>
    <p:sldId id="372" r:id="rId8"/>
    <p:sldId id="391" r:id="rId9"/>
    <p:sldId id="269" r:id="rId10"/>
    <p:sldId id="445" r:id="rId11"/>
    <p:sldId id="431" r:id="rId12"/>
    <p:sldId id="434" r:id="rId13"/>
    <p:sldId id="435" r:id="rId14"/>
    <p:sldId id="395" r:id="rId15"/>
    <p:sldId id="406" r:id="rId16"/>
    <p:sldId id="396" r:id="rId17"/>
    <p:sldId id="397" r:id="rId18"/>
    <p:sldId id="399" r:id="rId19"/>
    <p:sldId id="400" r:id="rId20"/>
    <p:sldId id="401" r:id="rId21"/>
    <p:sldId id="403" r:id="rId22"/>
    <p:sldId id="436" r:id="rId23"/>
    <p:sldId id="367" r:id="rId24"/>
    <p:sldId id="446" r:id="rId25"/>
    <p:sldId id="438" r:id="rId26"/>
    <p:sldId id="439" r:id="rId27"/>
    <p:sldId id="370" r:id="rId28"/>
    <p:sldId id="371" r:id="rId29"/>
    <p:sldId id="440" r:id="rId30"/>
    <p:sldId id="441" r:id="rId31"/>
    <p:sldId id="442" r:id="rId32"/>
    <p:sldId id="443" r:id="rId33"/>
    <p:sldId id="325" r:id="rId34"/>
    <p:sldId id="344" r:id="rId35"/>
    <p:sldId id="345" r:id="rId36"/>
    <p:sldId id="346" r:id="rId37"/>
    <p:sldId id="338" r:id="rId38"/>
    <p:sldId id="310" r:id="rId39"/>
    <p:sldId id="326" r:id="rId40"/>
    <p:sldId id="378" r:id="rId41"/>
    <p:sldId id="329" r:id="rId42"/>
    <p:sldId id="330" r:id="rId43"/>
    <p:sldId id="265" r:id="rId44"/>
    <p:sldId id="377" r:id="rId45"/>
    <p:sldId id="388" r:id="rId46"/>
    <p:sldId id="390" r:id="rId47"/>
    <p:sldId id="389" r:id="rId48"/>
    <p:sldId id="351" r:id="rId49"/>
    <p:sldId id="374" r:id="rId50"/>
    <p:sldId id="360" r:id="rId51"/>
    <p:sldId id="340" r:id="rId52"/>
    <p:sldId id="383" r:id="rId53"/>
    <p:sldId id="447" r:id="rId54"/>
    <p:sldId id="448" r:id="rId55"/>
    <p:sldId id="356" r:id="rId56"/>
    <p:sldId id="357" r:id="rId57"/>
    <p:sldId id="368" r:id="rId58"/>
    <p:sldId id="365" r:id="rId59"/>
    <p:sldId id="358" r:id="rId60"/>
    <p:sldId id="359" r:id="rId61"/>
    <p:sldId id="363" r:id="rId62"/>
    <p:sldId id="386" r:id="rId63"/>
  </p:sldIdLst>
  <p:sldSz cx="9144000" cy="5143500" type="screen16x9"/>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928">
          <p15:clr>
            <a:srgbClr val="A4A3A4"/>
          </p15:clr>
        </p15:guide>
        <p15:guide id="2" orient="horz" pos="106">
          <p15:clr>
            <a:srgbClr val="A4A3A4"/>
          </p15:clr>
        </p15:guide>
        <p15:guide id="3" orient="horz" pos="2811">
          <p15:clr>
            <a:srgbClr val="A4A3A4"/>
          </p15:clr>
        </p15:guide>
        <p15:guide id="4" pos="391">
          <p15:clr>
            <a:srgbClr val="A4A3A4"/>
          </p15:clr>
        </p15:guide>
        <p15:guide id="5"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ADE4"/>
    <a:srgbClr val="005172"/>
    <a:srgbClr val="3F9C35"/>
    <a:srgbClr val="FFFFFF"/>
    <a:srgbClr val="34B233"/>
    <a:srgbClr val="000000"/>
    <a:srgbClr val="292929"/>
    <a:srgbClr val="D5D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52010" autoAdjust="0"/>
  </p:normalViewPr>
  <p:slideViewPr>
    <p:cSldViewPr snapToGrid="0" showGuides="1">
      <p:cViewPr varScale="1">
        <p:scale>
          <a:sx n="59" d="100"/>
          <a:sy n="59" d="100"/>
        </p:scale>
        <p:origin x="2088" y="48"/>
      </p:cViewPr>
      <p:guideLst>
        <p:guide orient="horz" pos="928"/>
        <p:guide orient="horz" pos="106"/>
        <p:guide orient="horz" pos="2811"/>
        <p:guide pos="391"/>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26-10-2023</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hemistry" TargetMode="External"/><Relationship Id="rId7" Type="http://schemas.openxmlformats.org/officeDocument/2006/relationships/hyperlink" Target="https://en.wikipedia.org/wiki/Chemical_engineer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Biology" TargetMode="External"/><Relationship Id="rId5" Type="http://schemas.openxmlformats.org/officeDocument/2006/relationships/hyperlink" Target="https://en.wikipedia.org/wiki/Medicine" TargetMode="External"/><Relationship Id="rId4" Type="http://schemas.openxmlformats.org/officeDocument/2006/relationships/hyperlink" Target="https://en.wikipedia.org/wiki/Biochemist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GOOD AFTERNOON EVERYBODY</a:t>
            </a:r>
          </a:p>
        </p:txBody>
      </p:sp>
      <p:sp>
        <p:nvSpPr>
          <p:cNvPr id="4" name="Slide Number Placeholder 3"/>
          <p:cNvSpPr>
            <a:spLocks noGrp="1"/>
          </p:cNvSpPr>
          <p:nvPr>
            <p:ph type="sldNum" sz="quarter" idx="5"/>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84090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In univariate quantitative analysis, the analyte concentration is obtained by introducing a univariate instrumental signal into a calibration curve. It only works if the predictor variable is specific to the chemical property. On the other hand, in multivariate quantitative analysis, the property  is obtained using multivariate instrumental signals and a specific algorithm. The predictor variables are partially selective of the chemical properties.</a:t>
            </a:r>
          </a:p>
          <a:p>
            <a:endParaRPr lang="en-US" b="1" i="0" dirty="0">
              <a:solidFill>
                <a:srgbClr val="374151"/>
              </a:solidFill>
              <a:effectLst/>
              <a:latin typeface="Söhne"/>
            </a:endParaRPr>
          </a:p>
          <a:p>
            <a:r>
              <a:rPr lang="en-US" b="1" i="0" dirty="0">
                <a:solidFill>
                  <a:srgbClr val="374151"/>
                </a:solidFill>
                <a:effectLst/>
                <a:latin typeface="Söhne"/>
              </a:rPr>
              <a:t>Samples are referred to as OBJECTS</a:t>
            </a:r>
          </a:p>
          <a:p>
            <a:r>
              <a:rPr lang="en-US" b="1" i="0" dirty="0">
                <a:solidFill>
                  <a:srgbClr val="374151"/>
                </a:solidFill>
                <a:effectLst/>
                <a:latin typeface="Söhne"/>
              </a:rPr>
              <a:t>- Measurement results (e.g. concentration, absorbances, …) are referred</a:t>
            </a:r>
          </a:p>
          <a:p>
            <a:r>
              <a:rPr lang="en-US" b="1" i="0" dirty="0">
                <a:solidFill>
                  <a:srgbClr val="374151"/>
                </a:solidFill>
                <a:effectLst/>
                <a:latin typeface="Söhne"/>
              </a:rPr>
              <a:t>to as VARIABLES</a:t>
            </a:r>
          </a:p>
          <a:p>
            <a:r>
              <a:rPr lang="en-US" b="1" i="0" dirty="0">
                <a:solidFill>
                  <a:srgbClr val="374151"/>
                </a:solidFill>
                <a:effectLst/>
                <a:latin typeface="Söhne"/>
              </a:rPr>
              <a:t>-A data table of K variables and M objects is referred to as a DATA</a:t>
            </a:r>
          </a:p>
          <a:p>
            <a:r>
              <a:rPr lang="en-US" b="1" i="0" dirty="0">
                <a:solidFill>
                  <a:srgbClr val="374151"/>
                </a:solidFill>
                <a:effectLst/>
                <a:latin typeface="Söhne"/>
              </a:rPr>
              <a:t>MATRIX OF SIZE </a:t>
            </a:r>
            <a:r>
              <a:rPr lang="en-US" b="1" i="0" dirty="0" err="1">
                <a:solidFill>
                  <a:srgbClr val="374151"/>
                </a:solidFill>
                <a:effectLst/>
                <a:latin typeface="Söhne"/>
              </a:rPr>
              <a:t>MxK</a:t>
            </a:r>
            <a:endParaRPr lang="en-US" b="1" i="0" dirty="0">
              <a:solidFill>
                <a:srgbClr val="374151"/>
              </a:solidFill>
              <a:effectLst/>
              <a:latin typeface="Söhne"/>
            </a:endParaRPr>
          </a:p>
          <a:p>
            <a:endParaRPr lang="en-US" b="1" i="0" dirty="0">
              <a:solidFill>
                <a:srgbClr val="374151"/>
              </a:solidFill>
              <a:effectLst/>
              <a:latin typeface="Söhne"/>
            </a:endParaRP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11</a:t>
            </a:fld>
            <a:endParaRPr lang="nl-NL"/>
          </a:p>
        </p:txBody>
      </p:sp>
    </p:spTree>
    <p:extLst>
      <p:ext uri="{BB962C8B-B14F-4D97-AF65-F5344CB8AC3E}">
        <p14:creationId xmlns:p14="http://schemas.microsoft.com/office/powerpoint/2010/main" val="248699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None/>
            </a:pPr>
            <a:r>
              <a:rPr lang="nl-NL" b="1" dirty="0"/>
              <a:t>Data set </a:t>
            </a:r>
            <a:r>
              <a:rPr lang="nl-NL" b="1" dirty="0" err="1"/>
              <a:t>can</a:t>
            </a:r>
            <a:r>
              <a:rPr lang="nl-NL" b="1" dirty="0"/>
              <a:t> </a:t>
            </a:r>
            <a:r>
              <a:rPr lang="nl-NL" b="1" dirty="0" err="1"/>
              <a:t>be</a:t>
            </a:r>
            <a:r>
              <a:rPr lang="nl-NL" b="1" dirty="0"/>
              <a:t> split in </a:t>
            </a:r>
            <a:r>
              <a:rPr lang="nl-NL" b="1" dirty="0" err="1"/>
              <a:t>two</a:t>
            </a:r>
            <a:r>
              <a:rPr lang="nl-NL" b="1" dirty="0"/>
              <a:t> or </a:t>
            </a:r>
            <a:r>
              <a:rPr lang="nl-NL" b="1" dirty="0" err="1"/>
              <a:t>three</a:t>
            </a:r>
            <a:r>
              <a:rPr lang="nl-NL" b="1" dirty="0"/>
              <a:t> sets, </a:t>
            </a:r>
            <a:r>
              <a:rPr lang="nl-NL" b="1" dirty="0" err="1"/>
              <a:t>if</a:t>
            </a:r>
            <a:r>
              <a:rPr lang="nl-NL" b="1" dirty="0"/>
              <a:t> we split </a:t>
            </a:r>
            <a:r>
              <a:rPr lang="nl-NL" b="1" dirty="0" err="1"/>
              <a:t>it</a:t>
            </a:r>
            <a:r>
              <a:rPr lang="nl-NL" b="1" dirty="0"/>
              <a:t> in </a:t>
            </a:r>
            <a:r>
              <a:rPr lang="nl-NL" b="1" dirty="0" err="1"/>
              <a:t>three</a:t>
            </a:r>
            <a:r>
              <a:rPr lang="nl-NL" b="1" dirty="0"/>
              <a:t> sets, we have </a:t>
            </a:r>
            <a:r>
              <a:rPr lang="nl-NL" b="1" dirty="0" err="1"/>
              <a:t>two</a:t>
            </a:r>
            <a:r>
              <a:rPr lang="nl-NL" b="1" dirty="0"/>
              <a:t> different options</a:t>
            </a:r>
            <a:endParaRPr b="1" dirty="0"/>
          </a:p>
          <a:p>
            <a:pPr marL="0" lvl="0" indent="0" algn="l" rtl="0">
              <a:lnSpc>
                <a:spcPct val="90000"/>
              </a:lnSpc>
              <a:spcBef>
                <a:spcPts val="0"/>
              </a:spcBef>
              <a:spcAft>
                <a:spcPts val="0"/>
              </a:spcAft>
              <a:buNone/>
            </a:pPr>
            <a:endParaRPr lang="en-US" b="1" dirty="0"/>
          </a:p>
          <a:p>
            <a:pPr algn="l"/>
            <a:r>
              <a:rPr lang="en-US" b="1" i="0" dirty="0">
                <a:solidFill>
                  <a:srgbClr val="374151"/>
                </a:solidFill>
                <a:effectLst/>
                <a:latin typeface="Söhne"/>
              </a:rPr>
              <a:t>Use the calibration set to create the model, use the tuning set to tune the parameters of that model. Then, validate the trained model in the test set.</a:t>
            </a:r>
          </a:p>
          <a:p>
            <a:pPr algn="l"/>
            <a:endParaRPr lang="en-US" b="1" i="0" dirty="0">
              <a:solidFill>
                <a:srgbClr val="374151"/>
              </a:solidFill>
              <a:effectLst/>
              <a:latin typeface="Söhne"/>
            </a:endParaRPr>
          </a:p>
          <a:p>
            <a:pPr algn="l"/>
            <a:r>
              <a:rPr lang="en-US" b="1" i="0" dirty="0">
                <a:solidFill>
                  <a:srgbClr val="374151"/>
                </a:solidFill>
                <a:effectLst/>
                <a:latin typeface="Söhne"/>
              </a:rPr>
              <a:t>Another option is to calibrate and tune the model with the calibration set, using cross validation or splitting it again. Then perform and internal validation with samples from the same data set, and a external validation with new samples</a:t>
            </a:r>
            <a:r>
              <a:rPr lang="en-US" b="0" i="0" dirty="0">
                <a:solidFill>
                  <a:srgbClr val="374151"/>
                </a:solidFill>
                <a:effectLst/>
                <a:latin typeface="Söhne"/>
              </a:rPr>
              <a:t>. Moreover, you can also do external validation with the same dataset, in that case you split the data set in three. </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stage in establishing a predictive model involves splitting the spectral collection into two sets: learning and test sets. The first will be used to fine-tune the predictive model, and the </a:t>
            </a:r>
            <a:r>
              <a:rPr lang="en-US" b="1" i="0" dirty="0">
                <a:solidFill>
                  <a:srgbClr val="374151"/>
                </a:solidFill>
                <a:effectLst/>
                <a:latin typeface="Söhne"/>
              </a:rPr>
              <a:t>test set will be used to estimate the quality of the predictive model.</a:t>
            </a:r>
          </a:p>
          <a:p>
            <a:pPr algn="l"/>
            <a:r>
              <a:rPr lang="en-US" b="0" i="0" dirty="0">
                <a:solidFill>
                  <a:srgbClr val="374151"/>
                </a:solidFill>
                <a:effectLst/>
                <a:latin typeface="Söhne"/>
              </a:rPr>
              <a:t>The term 'set' refers to spectra selected using an alternative spectroscopic method, and the term 'value' refers to the reference method.</a:t>
            </a:r>
          </a:p>
          <a:p>
            <a:pPr algn="l"/>
            <a:r>
              <a:rPr lang="en-US" b="1" i="0" dirty="0">
                <a:solidFill>
                  <a:srgbClr val="374151"/>
                </a:solidFill>
                <a:effectLst/>
                <a:latin typeface="Söhne"/>
              </a:rPr>
              <a:t>The division can be performed using different algorithms that we will see later on.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Con </a:t>
            </a:r>
            <a:r>
              <a:rPr lang="en-US" b="1" dirty="0" err="1"/>
              <a:t>respecto</a:t>
            </a:r>
            <a:r>
              <a:rPr lang="en-US" b="1" dirty="0"/>
              <a:t> al </a:t>
            </a:r>
            <a:r>
              <a:rPr lang="en-US" b="1" dirty="0" err="1"/>
              <a:t>CovSel</a:t>
            </a:r>
            <a:r>
              <a:rPr lang="en-US" b="1" dirty="0"/>
              <a:t>, </a:t>
            </a:r>
            <a:r>
              <a:rPr lang="en-US" b="1" dirty="0" err="1"/>
              <a:t>yo</a:t>
            </a:r>
            <a:r>
              <a:rPr lang="en-US" b="1" dirty="0"/>
              <a:t> use </a:t>
            </a:r>
            <a:r>
              <a:rPr lang="en-US" b="1" dirty="0" err="1"/>
              <a:t>el</a:t>
            </a:r>
            <a:r>
              <a:rPr lang="en-US" b="1" dirty="0"/>
              <a:t> set de </a:t>
            </a:r>
            <a:r>
              <a:rPr lang="en-US" b="1" dirty="0" err="1"/>
              <a:t>validacion</a:t>
            </a:r>
            <a:r>
              <a:rPr lang="en-US" b="1" dirty="0"/>
              <a:t> para </a:t>
            </a:r>
            <a:r>
              <a:rPr lang="en-US" b="1" dirty="0" err="1"/>
              <a:t>tunear</a:t>
            </a:r>
            <a:r>
              <a:rPr lang="en-US" b="1" dirty="0"/>
              <a:t> </a:t>
            </a:r>
            <a:r>
              <a:rPr lang="en-US" b="1" dirty="0" err="1"/>
              <a:t>el</a:t>
            </a:r>
            <a:r>
              <a:rPr lang="en-US" b="1" dirty="0"/>
              <a:t> </a:t>
            </a:r>
            <a:r>
              <a:rPr lang="en-US" b="1" dirty="0" err="1"/>
              <a:t>numero</a:t>
            </a:r>
            <a:r>
              <a:rPr lang="en-US" b="1" dirty="0"/>
              <a:t> de variables. En ese </a:t>
            </a:r>
            <a:r>
              <a:rPr lang="en-US" b="1" dirty="0" err="1"/>
              <a:t>caso</a:t>
            </a:r>
            <a:r>
              <a:rPr lang="en-US" b="1" dirty="0"/>
              <a:t>, un nuevo </a:t>
            </a:r>
            <a:r>
              <a:rPr lang="en-US" b="1" dirty="0" err="1"/>
              <a:t>juego</a:t>
            </a:r>
            <a:r>
              <a:rPr lang="en-US" b="1" dirty="0"/>
              <a:t> de </a:t>
            </a:r>
            <a:r>
              <a:rPr lang="en-US" b="1" dirty="0" err="1"/>
              <a:t>datos</a:t>
            </a:r>
            <a:r>
              <a:rPr lang="en-US" b="1" dirty="0"/>
              <a:t> </a:t>
            </a:r>
            <a:r>
              <a:rPr lang="en-US" b="1" dirty="0" err="1"/>
              <a:t>seria</a:t>
            </a:r>
            <a:r>
              <a:rPr lang="en-US" b="1" dirty="0"/>
              <a:t> </a:t>
            </a:r>
            <a:r>
              <a:rPr lang="en-US" b="1" dirty="0" err="1"/>
              <a:t>necesario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Si </a:t>
            </a:r>
            <a:r>
              <a:rPr lang="en-US" b="1" dirty="0" err="1"/>
              <a:t>usamos</a:t>
            </a:r>
            <a:r>
              <a:rPr lang="en-US" b="1" dirty="0"/>
              <a:t> </a:t>
            </a:r>
            <a:r>
              <a:rPr lang="en-US" b="1" dirty="0" err="1"/>
              <a:t>el</a:t>
            </a:r>
            <a:r>
              <a:rPr lang="en-US" b="1" dirty="0"/>
              <a:t> set para </a:t>
            </a:r>
            <a:r>
              <a:rPr lang="en-US" b="1" dirty="0" err="1"/>
              <a:t>tunear</a:t>
            </a:r>
            <a:r>
              <a:rPr lang="en-US" b="1" dirty="0"/>
              <a:t> los </a:t>
            </a:r>
            <a:r>
              <a:rPr lang="en-US" b="1" dirty="0" err="1"/>
              <a:t>parametros</a:t>
            </a:r>
            <a:r>
              <a:rPr lang="en-US" b="1" dirty="0"/>
              <a:t>, </a:t>
            </a:r>
            <a:r>
              <a:rPr lang="en-US" b="1" dirty="0" err="1"/>
              <a:t>entonces</a:t>
            </a:r>
            <a:r>
              <a:rPr lang="en-US" b="1" dirty="0"/>
              <a:t> no lo </a:t>
            </a:r>
            <a:r>
              <a:rPr lang="en-US" b="1" dirty="0" err="1"/>
              <a:t>podemos</a:t>
            </a:r>
            <a:r>
              <a:rPr lang="en-US" b="1" dirty="0"/>
              <a:t> usar </a:t>
            </a:r>
            <a:r>
              <a:rPr lang="en-US" b="1" dirty="0" err="1"/>
              <a:t>como</a:t>
            </a:r>
            <a:r>
              <a:rPr lang="en-US" b="1" dirty="0"/>
              <a:t> </a:t>
            </a:r>
            <a:r>
              <a:rPr lang="en-US" b="1" dirty="0" err="1"/>
              <a:t>validacion</a:t>
            </a:r>
            <a:r>
              <a:rPr lang="en-US" b="1" dirty="0"/>
              <a:t>, y </a:t>
            </a:r>
            <a:r>
              <a:rPr lang="en-US" b="1" dirty="0" err="1"/>
              <a:t>necesitamos</a:t>
            </a:r>
            <a:r>
              <a:rPr lang="en-US" b="1" dirty="0"/>
              <a:t> un nuevo set de </a:t>
            </a:r>
            <a:r>
              <a:rPr lang="en-US" b="1" dirty="0" err="1"/>
              <a:t>datos</a:t>
            </a:r>
            <a:r>
              <a:rPr lang="en-US" b="1" dirty="0"/>
              <a:t> </a:t>
            </a:r>
            <a:r>
              <a:rPr lang="en-US" b="1" dirty="0" err="1"/>
              <a:t>independiente</a:t>
            </a:r>
            <a:r>
              <a:rPr lang="en-US" b="1" dirty="0"/>
              <a:t> para </a:t>
            </a:r>
            <a:r>
              <a:rPr lang="en-US" b="1" dirty="0" err="1"/>
              <a:t>validar</a:t>
            </a:r>
            <a:r>
              <a:rPr lang="en-US" b="1" dirty="0"/>
              <a:t> </a:t>
            </a:r>
            <a:r>
              <a:rPr lang="en-US" b="1" dirty="0" err="1"/>
              <a:t>el</a:t>
            </a:r>
            <a:r>
              <a:rPr lang="en-US" b="1" dirty="0"/>
              <a:t> </a:t>
            </a:r>
            <a:r>
              <a:rPr lang="en-US" b="1" dirty="0" err="1"/>
              <a:t>modelo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the validation set to tune the parameters, then it is not longer a validation set.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cannot use it as a validation set as well, their performance as a validation set is compromised, because you have used it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this data set in order to tune the parameters, therefore you cannot use it as a validation set</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If you have used the validation set to tune the parameters, then it is no longer a validation set</a:t>
            </a:r>
          </a:p>
          <a:p>
            <a:pPr marL="0" lvl="0" indent="0" algn="l" rtl="0">
              <a:lnSpc>
                <a:spcPct val="90000"/>
              </a:lnSpc>
              <a:spcBef>
                <a:spcPts val="0"/>
              </a:spcBef>
              <a:spcAft>
                <a:spcPts val="0"/>
              </a:spcAft>
              <a:buNone/>
            </a:pPr>
            <a:r>
              <a:rPr lang="en-US" b="1" dirty="0"/>
              <a:t>This model is not properly validated. You need to validate this model in a correct manner</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independent samples that have not been used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new totally independent samples, samples that were never seen by the model</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b="1" dirty="0"/>
          </a:p>
        </p:txBody>
      </p:sp>
      <p:sp>
        <p:nvSpPr>
          <p:cNvPr id="784" name="Google Shape;784;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ts val="0"/>
                </a:spcBef>
                <a:spcAft>
                  <a:spcPts val="0"/>
                </a:spcAft>
                <a:buClrTx/>
                <a:buSzTx/>
                <a:buFontTx/>
                <a:buNone/>
                <a:tabLst/>
                <a:defRPr/>
              </a:pPr>
              <a:t>12</a:t>
            </a:fld>
            <a:endParaRPr kumimoji="0"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98035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u="sng" dirty="0"/>
              <a:t>Además, s</a:t>
            </a:r>
            <a:r>
              <a:rPr lang="es-ES" dirty="0"/>
              <a:t>i se construye un modelo con la intensión de ser utilizado en rutina, es generalmente más eficaz y económico, tener que medir solo algunas variables.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A pesar de que algunos métodos como PLS puede tolerar la redundancia de variables.</a:t>
            </a:r>
          </a:p>
          <a:p>
            <a:pPr marL="0" lvl="0" indent="0" algn="l" rtl="0">
              <a:spcBef>
                <a:spcPts val="0"/>
              </a:spcBef>
              <a:spcAft>
                <a:spcPts val="0"/>
              </a:spcAft>
              <a:buNone/>
            </a:pPr>
            <a:endParaRPr lang="es-ES" dirty="0"/>
          </a:p>
          <a:p>
            <a:pPr algn="l"/>
            <a:r>
              <a:rPr lang="en-US" b="0" i="0" dirty="0">
                <a:solidFill>
                  <a:srgbClr val="374151"/>
                </a:solidFill>
                <a:effectLst/>
                <a:latin typeface="Söhne"/>
              </a:rPr>
              <a:t>Predictive models use relationships between one or more features to predict the value of a response feature, such as power.</a:t>
            </a:r>
          </a:p>
          <a:p>
            <a:pPr algn="l"/>
            <a:r>
              <a:rPr lang="en-US" b="0" i="0" dirty="0">
                <a:solidFill>
                  <a:srgbClr val="374151"/>
                </a:solidFill>
                <a:effectLst/>
                <a:latin typeface="Söhne"/>
              </a:rPr>
              <a:t>However, including additional predictors like the color of the car that are unrelated to the response will not provide additional benefits and may even affect the model's performance.</a:t>
            </a:r>
          </a:p>
          <a:p>
            <a:pPr algn="l"/>
            <a:r>
              <a:rPr lang="en-US" b="0" i="0" dirty="0">
                <a:solidFill>
                  <a:srgbClr val="374151"/>
                </a:solidFill>
                <a:effectLst/>
                <a:latin typeface="Söhne"/>
              </a:rPr>
              <a:t>The goal of feature selection is to enhance your model by retaining only the features that add value and discarding the rest.</a:t>
            </a:r>
          </a:p>
          <a:p>
            <a:pPr algn="l"/>
            <a:r>
              <a:rPr lang="en-US" b="0" i="0" dirty="0">
                <a:solidFill>
                  <a:srgbClr val="374151"/>
                </a:solidFill>
                <a:effectLst/>
                <a:latin typeface="Söhne"/>
              </a:rPr>
              <a:t>The resulting model will also be simpler to interpret and more computationally efficient.</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nl-NL" dirty="0"/>
          </a:p>
        </p:txBody>
      </p:sp>
      <p:sp>
        <p:nvSpPr>
          <p:cNvPr id="1128" name="Google Shape;11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For example, consider this dataset containing information about hospital patients, with one row for each individual.</a:t>
            </a:r>
          </a:p>
          <a:p>
            <a:pPr algn="l"/>
            <a:r>
              <a:rPr lang="en-US" b="0" i="0" dirty="0">
                <a:solidFill>
                  <a:srgbClr val="374151"/>
                </a:solidFill>
                <a:effectLst/>
                <a:latin typeface="Söhne"/>
              </a:rPr>
              <a:t>The initial question is, "Is it possible to accurately classify the health status of each individual from the raw variables of age, height, weight, and location?" To start, we can input the raw variables into a model and attempt to compare, for instance, health status with weight or height.</a:t>
            </a:r>
          </a:p>
          <a:p>
            <a:pPr algn="l"/>
            <a:r>
              <a:rPr lang="en-US" b="0" i="0" dirty="0">
                <a:solidFill>
                  <a:srgbClr val="374151"/>
                </a:solidFill>
                <a:effectLst/>
                <a:latin typeface="Söhne"/>
              </a:rPr>
              <a:t>However, a quick visualization reveals that these variables on their own are not good for predicting health status because there is no clear correlation. So, what can we do?</a:t>
            </a:r>
          </a:p>
          <a:p>
            <a:pPr algn="l"/>
            <a:r>
              <a:rPr lang="en-US" b="0" i="0" dirty="0">
                <a:solidFill>
                  <a:srgbClr val="374151"/>
                </a:solidFill>
                <a:effectLst/>
                <a:latin typeface="Söhne"/>
              </a:rPr>
              <a:t>Well, you can begin the process of feature engineering. It is possible to enhance a model's predictive power by applying </a:t>
            </a:r>
            <a:r>
              <a:rPr lang="en-US" sz="2000" b="1" i="0" dirty="0">
                <a:solidFill>
                  <a:srgbClr val="FF0000"/>
                </a:solidFill>
                <a:effectLst/>
                <a:latin typeface="Söhne"/>
              </a:rPr>
              <a:t>domain knowledge </a:t>
            </a:r>
            <a:r>
              <a:rPr lang="en-US" b="0" i="0" dirty="0">
                <a:solidFill>
                  <a:srgbClr val="374151"/>
                </a:solidFill>
                <a:effectLst/>
                <a:latin typeface="Söhne"/>
              </a:rPr>
              <a:t>to generate useful features. There might be many features that are better predictors of a patient's health status than the original variables on their own. Visualizing the BMI (Body Mass Index) shows that it is indeed more correlated with the patient's health status than weight or height alone.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000000"/>
                </a:solidFill>
                <a:effectLst/>
                <a:latin typeface="Söhne"/>
              </a:rPr>
              <a:t>The second approach of discretization involves dividing the data into groups using a numerical variable. This can be helpful because sometimes the important aspect of a variable is not its exact value but the range in which it exists.</a:t>
            </a:r>
          </a:p>
          <a:p>
            <a:pPr algn="l"/>
            <a:r>
              <a:rPr lang="en-US" b="0" i="0" dirty="0">
                <a:solidFill>
                  <a:srgbClr val="000000"/>
                </a:solidFill>
                <a:effectLst/>
                <a:latin typeface="Söhne"/>
              </a:rPr>
              <a:t>For instance, the age variable naturally lends itself to grouping patients into three categories: child, adult, and senior. You can then add this categorical variable as a new feature to the table.</a:t>
            </a:r>
          </a:p>
          <a:p>
            <a:pPr algn="l"/>
            <a:r>
              <a:rPr lang="en-US" b="1" i="0" dirty="0">
                <a:solidFill>
                  <a:srgbClr val="000000"/>
                </a:solidFill>
                <a:effectLst/>
                <a:latin typeface="Söhne"/>
              </a:rPr>
              <a:t>Discretization is the process by which we can transform continuous variables, models, or functions into a discrete form. This is done by creating a set of continuous intervals (bins) that span the range of our desired variable, model, or function.</a:t>
            </a:r>
          </a:p>
          <a:p>
            <a:pPr algn="l"/>
            <a:r>
              <a:rPr lang="en-US" b="1" i="0" dirty="0">
                <a:solidFill>
                  <a:srgbClr val="000000"/>
                </a:solidFill>
                <a:effectLst/>
                <a:latin typeface="Söhne"/>
              </a:rPr>
              <a:t>Why Discretization is Important: Mathematical problems with continuous data have an infinite number of degrees of freedom. Sometimes, it's necessary to limit these degrees of freedom because calculations cannot go on indefinitely.</a:t>
            </a:r>
          </a:p>
          <a:p>
            <a:pPr algn="l"/>
            <a:r>
              <a:rPr lang="en-US" b="0" i="0" dirty="0">
                <a:solidFill>
                  <a:srgbClr val="000000"/>
                </a:solidFill>
                <a:effectLst/>
                <a:latin typeface="Söhne"/>
              </a:rPr>
              <a:t>It is often easier to understand continuous data (like weight) when they are divided and stored in meaningful categories or groups.</a:t>
            </a:r>
          </a:p>
          <a:p>
            <a:pPr algn="l"/>
            <a:endParaRPr lang="en-US" b="0" i="0" dirty="0">
              <a:solidFill>
                <a:srgbClr val="000000"/>
              </a:solidFill>
              <a:effectLst/>
              <a:latin typeface="Söhne"/>
            </a:endParaRPr>
          </a:p>
          <a:p>
            <a:pPr algn="l"/>
            <a:endParaRPr lang="en-US" b="0" i="0" dirty="0">
              <a:solidFill>
                <a:srgbClr val="000000"/>
              </a:solidFill>
              <a:effectLst/>
              <a:latin typeface="Söhne"/>
            </a:endParaRPr>
          </a:p>
          <a:p>
            <a:pPr algn="l"/>
            <a:endParaRPr lang="en-US" b="0" i="0" dirty="0">
              <a:solidFill>
                <a:srgbClr val="000000"/>
              </a:solidFill>
              <a:effectLst/>
              <a:latin typeface="Söhne"/>
            </a:endParaRPr>
          </a:p>
          <a:p>
            <a:pPr marL="0" lvl="0" indent="0" algn="l" rtl="0">
              <a:spcBef>
                <a:spcPts val="0"/>
              </a:spcBef>
              <a:spcAft>
                <a:spcPts val="0"/>
              </a:spcAft>
              <a:buNone/>
            </a:pPr>
            <a:endParaRPr lang="en-US" dirty="0"/>
          </a:p>
          <a:p>
            <a:pPr algn="l"/>
            <a:r>
              <a:rPr lang="en-US" b="0" i="0" dirty="0">
                <a:solidFill>
                  <a:srgbClr val="374151"/>
                </a:solidFill>
                <a:effectLst/>
                <a:latin typeface="Söhne"/>
              </a:rPr>
              <a:t>Finally, the third approach is to summarize groups within your data. For example, how does a patient's weight compare to the rest of their age group? To find out, calculate the average weight for each category.</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Then, append this result to your table as a new variable. Next, you can calculate the difference between each individual's weight and the average.</a:t>
            </a:r>
          </a:p>
          <a:p>
            <a:pPr algn="l"/>
            <a:r>
              <a:rPr lang="en-US" b="0" i="0" dirty="0">
                <a:solidFill>
                  <a:srgbClr val="374151"/>
                </a:solidFill>
                <a:effectLst/>
                <a:latin typeface="Söhne"/>
              </a:rPr>
              <a:t>Each of these approaches can be applied to any dataset. However, the exact implementation depends on your knowledge of the data itself. In theory, you can generate an infinite number of new features, but only a few will prove to be truly useful.</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40" name="Google Shape;104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 </a:t>
            </a:r>
            <a:endParaRPr dirty="0"/>
          </a:p>
          <a:p>
            <a:pPr marL="0" lvl="0" indent="0" algn="l" rtl="0">
              <a:spcBef>
                <a:spcPts val="0"/>
              </a:spcBef>
              <a:spcAft>
                <a:spcPts val="0"/>
              </a:spcAft>
              <a:buNone/>
            </a:pPr>
            <a:r>
              <a:rPr lang="es-ES" dirty="0"/>
              <a:t>Hay tres tipos de métodos de selección de funciones, envoltorio, incrustado y filtro.</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algn="l"/>
            <a:r>
              <a:rPr lang="en-US" b="1" i="0" dirty="0">
                <a:solidFill>
                  <a:srgbClr val="374151"/>
                </a:solidFill>
                <a:effectLst/>
                <a:latin typeface="Söhne"/>
              </a:rPr>
              <a:t>FILTER METHODS.</a:t>
            </a:r>
            <a:endParaRPr lang="en-US" b="0" i="0" dirty="0">
              <a:solidFill>
                <a:srgbClr val="374151"/>
              </a:solidFill>
              <a:effectLst/>
              <a:latin typeface="Söhne"/>
            </a:endParaRPr>
          </a:p>
          <a:p>
            <a:pPr algn="l"/>
            <a:r>
              <a:rPr lang="en-US" b="0" i="0" dirty="0">
                <a:solidFill>
                  <a:srgbClr val="374151"/>
                </a:solidFill>
                <a:effectLst/>
                <a:latin typeface="Söhne"/>
              </a:rPr>
              <a:t>Filter methods are used before training the model. They are based on the statistical properties of the predictors and their relationship with the response.</a:t>
            </a:r>
          </a:p>
          <a:p>
            <a:pPr algn="l"/>
            <a:r>
              <a:rPr lang="en-US" b="1" i="0" dirty="0">
                <a:solidFill>
                  <a:srgbClr val="374151"/>
                </a:solidFill>
                <a:effectLst/>
                <a:latin typeface="Söhne"/>
              </a:rPr>
              <a:t>FILTERS:</a:t>
            </a:r>
            <a:r>
              <a:rPr lang="en-US" b="0" i="0" dirty="0">
                <a:solidFill>
                  <a:srgbClr val="374151"/>
                </a:solidFill>
                <a:effectLst/>
                <a:latin typeface="Söhne"/>
              </a:rPr>
              <a:t> Filters are used for a preliminary variable selection before more sophisticated methods. That is</a:t>
            </a:r>
            <a:r>
              <a:rPr lang="en-US" b="1" i="0" dirty="0">
                <a:solidFill>
                  <a:srgbClr val="374151"/>
                </a:solidFill>
                <a:effectLst/>
                <a:latin typeface="Söhne"/>
              </a:rPr>
              <a:t>, they are typically used in combination with wrapper and embedded methods.</a:t>
            </a:r>
          </a:p>
          <a:p>
            <a:pPr algn="l"/>
            <a:r>
              <a:rPr lang="en-US" b="0" i="0" dirty="0">
                <a:solidFill>
                  <a:srgbClr val="374151"/>
                </a:solidFill>
                <a:effectLst/>
                <a:latin typeface="Söhne"/>
              </a:rPr>
              <a:t>They involve evaluating the intrinsic characteristics of the data independently of the specific problem considered. </a:t>
            </a:r>
            <a:r>
              <a:rPr lang="en-US" b="1" i="0" dirty="0">
                <a:solidFill>
                  <a:srgbClr val="374151"/>
                </a:solidFill>
                <a:effectLst/>
                <a:latin typeface="Söhne"/>
              </a:rPr>
              <a:t>They can be applied regardless of the model.</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marL="0" lvl="0" indent="0" algn="l" rtl="0">
              <a:spcBef>
                <a:spcPts val="0"/>
              </a:spcBef>
              <a:spcAft>
                <a:spcPts val="0"/>
              </a:spcAft>
              <a:buNone/>
            </a:pPr>
            <a:r>
              <a:rPr lang="en-US" b="0" i="0" dirty="0">
                <a:solidFill>
                  <a:srgbClr val="374151"/>
                </a:solidFill>
                <a:effectLst/>
                <a:latin typeface="Söhne"/>
              </a:rPr>
              <a:t>Select a significance level α (e.g., α = 0.20 or α = 0.157). • Conduct K univariate models. • Use all variables in a multivariate model with a univariate p-value &lt; α. • Sometimes followed by backward elimination.</a:t>
            </a:r>
          </a:p>
          <a:p>
            <a:pPr marL="0" lvl="0" indent="0" algn="l" rtl="0">
              <a:spcBef>
                <a:spcPts val="0"/>
              </a:spcBef>
              <a:spcAft>
                <a:spcPts val="0"/>
              </a:spcAft>
              <a:buNone/>
            </a:pPr>
            <a:r>
              <a:rPr lang="en-US" b="0" i="0" dirty="0">
                <a:solidFill>
                  <a:srgbClr val="374151"/>
                </a:solidFill>
                <a:effectLst/>
                <a:latin typeface="Söhne"/>
              </a:rPr>
              <a:t>Simple method, can be calculated by any computer, but it only works properly with </a:t>
            </a:r>
            <a:r>
              <a:rPr lang="en-US" b="1" i="0" dirty="0">
                <a:solidFill>
                  <a:srgbClr val="374151"/>
                </a:solidFill>
                <a:effectLst/>
                <a:latin typeface="Söhne"/>
              </a:rPr>
              <a:t>UNCORRELATED VARIABLES</a:t>
            </a:r>
            <a:endParaRPr b="1" dirty="0"/>
          </a:p>
          <a:p>
            <a:pPr marL="0" lvl="0" indent="0" algn="l" rtl="0">
              <a:spcBef>
                <a:spcPts val="0"/>
              </a:spcBef>
              <a:spcAft>
                <a:spcPts val="0"/>
              </a:spcAft>
              <a:buNone/>
            </a:pPr>
            <a:endParaRPr lang="nl-NL" dirty="0"/>
          </a:p>
          <a:p>
            <a:pPr algn="l"/>
            <a:r>
              <a:rPr lang="en-US" b="1" i="0" dirty="0">
                <a:solidFill>
                  <a:srgbClr val="111111"/>
                </a:solidFill>
                <a:effectLst/>
                <a:latin typeface="Helvetica" panose="020B0604020202020204" pitchFamily="34" charset="0"/>
              </a:rPr>
              <a:t> A Filter method Example: Variance Thresholds</a:t>
            </a:r>
            <a:endParaRPr lang="en-US" b="0" i="0" dirty="0">
              <a:solidFill>
                <a:srgbClr val="111111"/>
              </a:solidFill>
              <a:effectLst/>
              <a:latin typeface="Helvetica" panose="020B0604020202020204" pitchFamily="34" charset="0"/>
            </a:endParaRPr>
          </a:p>
          <a:p>
            <a:pPr algn="l"/>
            <a:r>
              <a:rPr lang="en-US" b="1" i="0" dirty="0">
                <a:solidFill>
                  <a:srgbClr val="111111"/>
                </a:solidFill>
                <a:effectLst/>
                <a:latin typeface="Helvetica" panose="020B0604020202020204" pitchFamily="34" charset="0"/>
              </a:rPr>
              <a:t>Here, we simply compute the variance of each feature, and we select the subset of features based on a user-specified threshold. E.g., “keep all features that have a variance greater or equal to </a:t>
            </a:r>
            <a:r>
              <a:rPr lang="en-US" b="1" i="1" dirty="0">
                <a:solidFill>
                  <a:srgbClr val="111111"/>
                </a:solidFill>
                <a:effectLst/>
                <a:latin typeface="Helvetica" panose="020B0604020202020204" pitchFamily="34" charset="0"/>
              </a:rPr>
              <a:t>x</a:t>
            </a:r>
            <a:r>
              <a:rPr lang="en-US" b="1" i="0" dirty="0">
                <a:solidFill>
                  <a:srgbClr val="111111"/>
                </a:solidFill>
                <a:effectLst/>
                <a:latin typeface="Helvetica" panose="020B0604020202020204" pitchFamily="34" charset="0"/>
              </a:rPr>
              <a:t>” or “keep the </a:t>
            </a:r>
            <a:r>
              <a:rPr lang="en-US" b="1" i="0" dirty="0" err="1">
                <a:solidFill>
                  <a:srgbClr val="111111"/>
                </a:solidFill>
                <a:effectLst/>
                <a:latin typeface="Helvetica" panose="020B0604020202020204" pitchFamily="34" charset="0"/>
              </a:rPr>
              <a:t>the</a:t>
            </a:r>
            <a:r>
              <a:rPr lang="en-US" b="1" i="0" dirty="0">
                <a:solidFill>
                  <a:srgbClr val="111111"/>
                </a:solidFill>
                <a:effectLst/>
                <a:latin typeface="Helvetica" panose="020B0604020202020204" pitchFamily="34" charset="0"/>
              </a:rPr>
              <a:t> top </a:t>
            </a:r>
            <a:r>
              <a:rPr lang="en-US" b="1" i="1" dirty="0">
                <a:solidFill>
                  <a:srgbClr val="111111"/>
                </a:solidFill>
                <a:effectLst/>
                <a:latin typeface="Helvetica" panose="020B0604020202020204" pitchFamily="34" charset="0"/>
              </a:rPr>
              <a:t>k</a:t>
            </a:r>
            <a:r>
              <a:rPr lang="en-US" b="1" i="0" dirty="0">
                <a:solidFill>
                  <a:srgbClr val="111111"/>
                </a:solidFill>
                <a:effectLst/>
                <a:latin typeface="Helvetica" panose="020B0604020202020204" pitchFamily="34" charset="0"/>
              </a:rPr>
              <a:t> features with the largest variance.” We assume that features with a higher variance may contain more useful information, but note that we are not taking the relationship between feature variables or feature and target variables into account, which is one of the drawbacks of filter methods.</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algn="l"/>
            <a:r>
              <a:rPr lang="en-US" b="1" i="0" dirty="0">
                <a:solidFill>
                  <a:srgbClr val="374151"/>
                </a:solidFill>
                <a:effectLst/>
                <a:latin typeface="Söhne"/>
              </a:rPr>
              <a:t>Forward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α1.</a:t>
            </a:r>
          </a:p>
          <a:p>
            <a:pPr algn="l">
              <a:buFont typeface="+mj-lt"/>
              <a:buAutoNum type="arabicPeriod"/>
            </a:pPr>
            <a:r>
              <a:rPr lang="en-US" b="0" i="0" dirty="0">
                <a:solidFill>
                  <a:srgbClr val="374151"/>
                </a:solidFill>
                <a:effectLst/>
                <a:latin typeface="Söhne"/>
              </a:rPr>
              <a:t>Estimate the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has p &lt; α, add it and re-estimate. Variant: Forward,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excluded has p &lt; α1, add it and re-estimate.</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algn="l"/>
            <a:r>
              <a:rPr lang="en-US" b="1" i="0" dirty="0">
                <a:solidFill>
                  <a:srgbClr val="374151"/>
                </a:solidFill>
                <a:effectLst/>
                <a:latin typeface="Söhne"/>
              </a:rPr>
              <a:t>Backward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α2.</a:t>
            </a:r>
          </a:p>
          <a:p>
            <a:pPr algn="l">
              <a:buFont typeface="+mj-lt"/>
              <a:buAutoNum type="arabicPeriod"/>
            </a:pPr>
            <a:r>
              <a:rPr lang="en-US" b="0" i="0" dirty="0">
                <a:solidFill>
                  <a:srgbClr val="374151"/>
                </a:solidFill>
                <a:effectLst/>
                <a:latin typeface="Söhne"/>
              </a:rPr>
              <a:t>Estimate the full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has p &gt; α2, remove it and re-estimate. Variant: Backward,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marL="742950" lvl="1" indent="-285750" algn="l">
              <a:buFont typeface="+mj-lt"/>
              <a:buAutoNum type="arabicPeriod"/>
            </a:pPr>
            <a:r>
              <a:rPr lang="en-US" b="0" i="0" dirty="0">
                <a:solidFill>
                  <a:srgbClr val="374151"/>
                </a:solidFill>
                <a:effectLst/>
                <a:latin typeface="Söhne"/>
              </a:rPr>
              <a:t>If the most significant term excluded has p &lt; α1, add it and re-estimate.</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97" name="Google Shape;119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algn="l"/>
            <a:r>
              <a:rPr lang="en-US" b="1" i="0" dirty="0">
                <a:effectLst/>
                <a:latin typeface="Söhne"/>
              </a:rPr>
              <a:t>Wrapper methods train a new model for each subset and use the model's error rate on a hold-out set to score feature subsets.</a:t>
            </a:r>
          </a:p>
          <a:p>
            <a:pPr algn="l"/>
            <a:r>
              <a:rPr lang="en-US" b="1" i="0" dirty="0">
                <a:effectLst/>
                <a:latin typeface="Söhne"/>
              </a:rPr>
              <a:t>This involves an iterative process between feature subset selection stages and subset evaluation stages using the chosen learning method.</a:t>
            </a:r>
          </a:p>
          <a:p>
            <a:pPr algn="l"/>
            <a:r>
              <a:rPr lang="en-US" b="0" i="0" dirty="0">
                <a:effectLst/>
                <a:latin typeface="Söhne"/>
              </a:rPr>
              <a:t>The forward method works as follows:</a:t>
            </a:r>
          </a:p>
          <a:p>
            <a:pPr algn="l"/>
            <a:r>
              <a:rPr lang="en-US" b="0" i="0" dirty="0">
                <a:effectLst/>
                <a:latin typeface="Söhne"/>
              </a:rPr>
              <a:t>Without loss of generality, let's consider a regression problem. It starts by selecting the variable that best addresses the problem, meaning the variable most correlated with the target variable. Then, it looks for the variable that is most associated with the first one through a multiple regression. This process continues until all variables are introduced. Different criteria are used to choose the best model among the stages performed.</a:t>
            </a:r>
          </a:p>
          <a:p>
            <a:pPr algn="l"/>
            <a:r>
              <a:rPr lang="en-US" b="0" i="0" dirty="0">
                <a:effectLst/>
                <a:latin typeface="Söhne"/>
              </a:rPr>
              <a:t>To prevent overfitting: Cross-validation.</a:t>
            </a:r>
          </a:p>
          <a:p>
            <a:br>
              <a:rPr lang="en-US" dirty="0"/>
            </a:br>
            <a:endParaRPr dirty="0"/>
          </a:p>
          <a:p>
            <a:pPr marL="0" lvl="0" indent="0" algn="l" rtl="0">
              <a:spcBef>
                <a:spcPts val="0"/>
              </a:spcBef>
              <a:spcAft>
                <a:spcPts val="0"/>
              </a:spcAft>
              <a:buNone/>
            </a:pPr>
            <a:r>
              <a:rPr lang="en-US" b="1" i="0" dirty="0">
                <a:solidFill>
                  <a:srgbClr val="111111"/>
                </a:solidFill>
                <a:effectLst/>
                <a:latin typeface="Helvetica" panose="020B0604020202020204" pitchFamily="34" charset="0"/>
              </a:rPr>
              <a:t>we have to train and cross-validate our model for each feature subset combination</a:t>
            </a:r>
            <a:endParaRPr b="1" dirty="0"/>
          </a:p>
        </p:txBody>
      </p:sp>
      <p:sp>
        <p:nvSpPr>
          <p:cNvPr id="1209" name="Google Shape;120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ES" dirty="0"/>
              <a:t>La covarianza mide la relación lineal entre dos variables. Aunque la covarianza es similar a la correlación entre dos variables, difieren de las siguientes </a:t>
            </a:r>
            <a:r>
              <a:rPr lang="es-ES" dirty="0" err="1"/>
              <a:t>maneras:Los</a:t>
            </a:r>
            <a:r>
              <a:rPr lang="es-ES" dirty="0"/>
              <a:t> coeficientes de correlación están estandarizados. Por lo tanto, una relación lineal perfecta da como resultado un coeficiente de 1. La correlación mide tanto la fuerza como la dirección de la relación lineal entre dos variables.</a:t>
            </a:r>
            <a:endParaRPr dirty="0"/>
          </a:p>
          <a:p>
            <a:pPr marL="0" lvl="0" indent="0" algn="l" rtl="0">
              <a:lnSpc>
                <a:spcPct val="90000"/>
              </a:lnSpc>
              <a:spcBef>
                <a:spcPts val="0"/>
              </a:spcBef>
              <a:spcAft>
                <a:spcPts val="0"/>
              </a:spcAft>
              <a:buNone/>
            </a:pPr>
            <a:r>
              <a:rPr lang="es-ES" dirty="0"/>
              <a:t>Los valores de covarianza no están estandarizados. Por consiguiente, la covarianza puede ir desde infinito negativo hasta infinito positivo. Por lo tanto, el valor de una relación lineal perfecta depende de los datos. Puesto que los datos no están estandarizados, es difícil determinar la fuerza de la relación entre las variables.</a:t>
            </a:r>
            <a:endParaRPr dirty="0"/>
          </a:p>
          <a:p>
            <a:pPr marL="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Clr>
                <a:schemeClr val="dk1"/>
              </a:buClr>
              <a:buSzPts val="1200"/>
              <a:buFont typeface="Arial"/>
              <a:buNone/>
            </a:pPr>
            <a:r>
              <a:rPr lang="es-ES" sz="1200" b="1" dirty="0">
                <a:latin typeface="Arial"/>
                <a:ea typeface="Arial"/>
                <a:cs typeface="Arial"/>
                <a:sym typeface="Arial"/>
              </a:rPr>
              <a:t>Los valores de covarianza positivos indican que los valores por encima del promedio de una variable están asociados con los valores por encima del promedio de la otra variable </a:t>
            </a:r>
            <a:r>
              <a:rPr lang="es-ES" sz="1200" dirty="0">
                <a:latin typeface="Arial"/>
                <a:ea typeface="Arial"/>
                <a:cs typeface="Arial"/>
                <a:sym typeface="Arial"/>
              </a:rPr>
              <a:t>y los valores por debajo del promedio están asociados de manera similar. Los valores de covarianza negativos indican que los valores por encima del promedio de una variable están asociados con los valores por debajo del promedio de la otra variable.</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s-ES" sz="1200" dirty="0">
                <a:latin typeface="Arial"/>
                <a:ea typeface="Arial"/>
                <a:cs typeface="Arial"/>
                <a:sym typeface="Arial"/>
              </a:rPr>
              <a:t>Por lo tanto, una covarianza positiva siempre producirá una correlación positiva y una covarianza negativa siempre generará una correlación negativa</a:t>
            </a:r>
          </a:p>
          <a:p>
            <a:pPr marL="0" lvl="0" indent="0" algn="l" rtl="0">
              <a:lnSpc>
                <a:spcPct val="90000"/>
              </a:lnSpc>
              <a:spcBef>
                <a:spcPts val="0"/>
              </a:spcBef>
              <a:spcAft>
                <a:spcPts val="0"/>
              </a:spcAft>
              <a:buNone/>
            </a:pPr>
            <a:endParaRPr lang="es-ES" sz="1200" dirty="0">
              <a:latin typeface="Arial"/>
              <a:cs typeface="Arial"/>
              <a:sym typeface="Arial"/>
            </a:endParaRPr>
          </a:p>
          <a:p>
            <a:pPr marL="0" lvl="0" indent="0" algn="l" rtl="0">
              <a:lnSpc>
                <a:spcPct val="90000"/>
              </a:lnSpc>
              <a:spcBef>
                <a:spcPts val="0"/>
              </a:spcBef>
              <a:spcAft>
                <a:spcPts val="0"/>
              </a:spcAft>
              <a:buNone/>
            </a:pPr>
            <a:r>
              <a:rPr lang="en-US" dirty="0"/>
              <a:t>However, variance can only be used to explain the spread of the data in the directions parallel to the axes of the feature space.</a:t>
            </a:r>
          </a:p>
          <a:p>
            <a:pPr marL="0" lvl="0" indent="0" algn="l" rtl="0">
              <a:lnSpc>
                <a:spcPct val="90000"/>
              </a:lnSpc>
              <a:spcBef>
                <a:spcPts val="0"/>
              </a:spcBef>
              <a:spcAft>
                <a:spcPts val="0"/>
              </a:spcAft>
              <a:buNone/>
            </a:pPr>
            <a:endParaRPr lang="en-US" dirty="0"/>
          </a:p>
          <a:p>
            <a:pPr marL="0" lvl="0" indent="0" algn="l" rtl="0">
              <a:lnSpc>
                <a:spcPct val="90000"/>
              </a:lnSpc>
              <a:spcBef>
                <a:spcPts val="0"/>
              </a:spcBef>
              <a:spcAft>
                <a:spcPts val="0"/>
              </a:spcAft>
              <a:buNone/>
            </a:pPr>
            <a:r>
              <a:rPr lang="en-US" dirty="0"/>
              <a:t>The diagonal </a:t>
            </a:r>
            <a:r>
              <a:rPr lang="en-US" dirty="0" err="1"/>
              <a:t>spred</a:t>
            </a:r>
            <a:r>
              <a:rPr lang="en-US" dirty="0"/>
              <a:t> is captured by the covariance</a:t>
            </a:r>
            <a:endParaRPr dirty="0"/>
          </a:p>
        </p:txBody>
      </p:sp>
      <p:sp>
        <p:nvSpPr>
          <p:cNvPr id="1343" name="Google Shape;134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70000" lnSpcReduction="20000"/>
          </a:bodyPr>
          <a:lstStyle/>
          <a:p>
            <a:pPr marL="171450" lvl="0" indent="-171450" algn="l" rtl="0">
              <a:lnSpc>
                <a:spcPct val="90000"/>
              </a:lnSpc>
              <a:spcBef>
                <a:spcPts val="0"/>
              </a:spcBef>
              <a:spcAft>
                <a:spcPts val="0"/>
              </a:spcAft>
              <a:buClr>
                <a:schemeClr val="dk1"/>
              </a:buClr>
              <a:buSzPts val="1110"/>
              <a:buFont typeface="Calibri"/>
              <a:buNone/>
            </a:pPr>
            <a:endParaRPr sz="1110" b="0" dirty="0">
              <a:solidFill>
                <a:srgbClr val="FF0000"/>
              </a:solidFill>
            </a:endParaRPr>
          </a:p>
          <a:p>
            <a:pPr marL="171450" lvl="0" indent="-171450" algn="l" rtl="0">
              <a:lnSpc>
                <a:spcPct val="90000"/>
              </a:lnSpc>
              <a:spcBef>
                <a:spcPts val="0"/>
              </a:spcBef>
              <a:spcAft>
                <a:spcPts val="0"/>
              </a:spcAft>
              <a:buClr>
                <a:schemeClr val="dk1"/>
              </a:buClr>
              <a:buSzPts val="1110"/>
              <a:buFont typeface="Calibri"/>
              <a:buNone/>
            </a:pPr>
            <a:r>
              <a:rPr lang="en-US" sz="1600" b="0" i="0" dirty="0" err="1">
                <a:solidFill>
                  <a:srgbClr val="374151"/>
                </a:solidFill>
                <a:effectLst/>
                <a:latin typeface="Söhne"/>
              </a:rPr>
              <a:t>CovSel</a:t>
            </a:r>
            <a:r>
              <a:rPr lang="en-US" sz="1600" b="0" i="0" dirty="0">
                <a:solidFill>
                  <a:srgbClr val="374151"/>
                </a:solidFill>
                <a:effectLst/>
                <a:latin typeface="Söhne"/>
              </a:rPr>
              <a:t> is a variable selection method designed to identify the most relevant features in a regression context. As the name suggests, the relevance of each variable is assessed by estimating the covariance between each predictor and the responses. Once the variable with the highest covariance is singled out and selected, all other predictive factors and responses are orthogonalized with respect to it, and the procedure is repeated until a fixed number of variables has been selected</a:t>
            </a: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374151"/>
                </a:solidFill>
                <a:effectLst/>
                <a:latin typeface="Söhne"/>
              </a:rPr>
              <a:t>CovSel</a:t>
            </a:r>
            <a:r>
              <a:rPr lang="en-US" sz="2400" b="0" i="0" dirty="0">
                <a:solidFill>
                  <a:srgbClr val="374151"/>
                </a:solidFill>
                <a:effectLst/>
                <a:latin typeface="Söhne"/>
              </a:rPr>
              <a:t> aims to iteratively select variables from a predictive variable matrix X with N rows and P columns, which have good predictive capability for the variables combined in a matrix Y with N rows and Q columns. The variables selected in the end will be relatively few in relation to P. The most commonly encountered case is when a single variable needs to be predicted (Q=1), but here we will address the general case where Q can potentially be greater than 1. In each iteration, </a:t>
            </a:r>
            <a:r>
              <a:rPr lang="en-US" sz="2400" b="1" i="0" dirty="0">
                <a:solidFill>
                  <a:srgbClr val="374151"/>
                </a:solidFill>
                <a:effectLst/>
                <a:latin typeface="Söhne"/>
              </a:rPr>
              <a:t>the variable X is selected based on the criterion of maximizing covariances with Y</a:t>
            </a: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p:txBody>
      </p:sp>
      <p:sp>
        <p:nvSpPr>
          <p:cNvPr id="1351" name="Google Shape;135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70000" lnSpcReduction="20000"/>
          </a:bodyPr>
          <a:lstStyle/>
          <a:p>
            <a:pPr algn="l"/>
            <a:r>
              <a:rPr lang="en-US" sz="1200" b="0" i="0" dirty="0">
                <a:solidFill>
                  <a:srgbClr val="374151"/>
                </a:solidFill>
                <a:effectLst/>
                <a:latin typeface="Söhne"/>
              </a:rPr>
              <a:t>The first stage of </a:t>
            </a:r>
            <a:r>
              <a:rPr lang="en-US" sz="1200" b="0" i="0" dirty="0" err="1">
                <a:solidFill>
                  <a:srgbClr val="374151"/>
                </a:solidFill>
                <a:effectLst/>
                <a:latin typeface="Söhne"/>
              </a:rPr>
              <a:t>CovSel</a:t>
            </a:r>
            <a:r>
              <a:rPr lang="en-US" sz="1200" b="0" i="0" dirty="0">
                <a:solidFill>
                  <a:srgbClr val="374151"/>
                </a:solidFill>
                <a:effectLst/>
                <a:latin typeface="Söhne"/>
              </a:rPr>
              <a:t> involves evaluating the covariance between the columns of X and Y.</a:t>
            </a:r>
          </a:p>
          <a:p>
            <a:pPr algn="l"/>
            <a:r>
              <a:rPr lang="en-US" sz="1200" b="0" i="0" dirty="0">
                <a:solidFill>
                  <a:srgbClr val="374151"/>
                </a:solidFill>
                <a:effectLst/>
                <a:latin typeface="Söhne"/>
              </a:rPr>
              <a:t>The output matrix X is centered, and the matrix Y is centered and scaled (the intensities of the Y variables are not intended to play a role in the selection).</a:t>
            </a:r>
          </a:p>
          <a:p>
            <a:pPr algn="l"/>
            <a:r>
              <a:rPr lang="en-US" sz="1200" b="0" i="0" dirty="0">
                <a:solidFill>
                  <a:srgbClr val="374151"/>
                </a:solidFill>
                <a:effectLst/>
                <a:latin typeface="Söhne"/>
              </a:rPr>
              <a:t>All covariances between the columns of X and Y can be directly calculated as follows:</a:t>
            </a:r>
          </a:p>
          <a:p>
            <a:pPr algn="l"/>
            <a:r>
              <a:rPr lang="en-US" sz="1200" b="0" i="0" dirty="0">
                <a:solidFill>
                  <a:srgbClr val="374151"/>
                </a:solidFill>
                <a:effectLst/>
                <a:latin typeface="Söhne"/>
              </a:rPr>
              <a:t>The covariance matrix C has dimensions </a:t>
            </a:r>
            <a:r>
              <a:rPr lang="en-US" sz="1200" b="0" i="0" dirty="0" err="1">
                <a:solidFill>
                  <a:srgbClr val="374151"/>
                </a:solidFill>
                <a:effectLst/>
                <a:latin typeface="Söhne"/>
              </a:rPr>
              <a:t>QxP</a:t>
            </a:r>
            <a:r>
              <a:rPr lang="en-US" sz="1200" b="0" i="0" dirty="0">
                <a:solidFill>
                  <a:srgbClr val="374151"/>
                </a:solidFill>
                <a:effectLst/>
                <a:latin typeface="Söhne"/>
              </a:rPr>
              <a:t>. An element </a:t>
            </a:r>
            <a:r>
              <a:rPr lang="en-US" sz="1200" b="0" i="0" dirty="0" err="1">
                <a:solidFill>
                  <a:srgbClr val="374151"/>
                </a:solidFill>
                <a:effectLst/>
                <a:latin typeface="Söhne"/>
              </a:rPr>
              <a:t>Cij</a:t>
            </a:r>
            <a:r>
              <a:rPr lang="en-US" sz="1200" b="0" i="0" dirty="0">
                <a:solidFill>
                  <a:srgbClr val="374151"/>
                </a:solidFill>
                <a:effectLst/>
                <a:latin typeface="Söhne"/>
              </a:rPr>
              <a:t> of C gives the covariance between the variable with index I of Y and the variable with index j of X.</a:t>
            </a:r>
          </a:p>
          <a:p>
            <a:pPr algn="l"/>
            <a:r>
              <a:rPr lang="en-US" sz="1200" b="0" i="0" dirty="0">
                <a:solidFill>
                  <a:srgbClr val="374151"/>
                </a:solidFill>
                <a:effectLst/>
                <a:latin typeface="Söhne"/>
              </a:rPr>
              <a:t>The number of variables (L) to be selected from the </a:t>
            </a:r>
            <a:r>
              <a:rPr lang="en-US" sz="1200" b="0" i="0" dirty="0" err="1">
                <a:solidFill>
                  <a:srgbClr val="374151"/>
                </a:solidFill>
                <a:effectLst/>
                <a:latin typeface="Söhne"/>
              </a:rPr>
              <a:t>Xdata</a:t>
            </a:r>
            <a:r>
              <a:rPr lang="en-US" sz="1200" b="0" i="0" dirty="0">
                <a:solidFill>
                  <a:srgbClr val="374151"/>
                </a:solidFill>
                <a:effectLst/>
                <a:latin typeface="Söhne"/>
              </a:rPr>
              <a:t> block is defined.</a:t>
            </a:r>
          </a:p>
          <a:p>
            <a:pPr algn="l"/>
            <a:r>
              <a:rPr lang="en-US" sz="1200" b="0" i="0" dirty="0">
                <a:solidFill>
                  <a:srgbClr val="374151"/>
                </a:solidFill>
                <a:effectLst/>
                <a:latin typeface="Söhne"/>
              </a:rPr>
              <a:t>The </a:t>
            </a:r>
            <a:r>
              <a:rPr lang="en-US" sz="1200" b="0" i="0" dirty="0" err="1">
                <a:solidFill>
                  <a:srgbClr val="374151"/>
                </a:solidFill>
                <a:effectLst/>
                <a:latin typeface="Söhne"/>
              </a:rPr>
              <a:t>Xblock</a:t>
            </a:r>
            <a:r>
              <a:rPr lang="en-US" sz="1200" b="0" i="0" dirty="0">
                <a:solidFill>
                  <a:srgbClr val="374151"/>
                </a:solidFill>
                <a:effectLst/>
                <a:latin typeface="Söhne"/>
              </a:rPr>
              <a:t> is centered on the mean, and Y is </a:t>
            </a:r>
            <a:r>
              <a:rPr lang="en-US" sz="1200" b="0" i="0" dirty="0" err="1">
                <a:solidFill>
                  <a:srgbClr val="374151"/>
                </a:solidFill>
                <a:effectLst/>
                <a:latin typeface="Söhne"/>
              </a:rPr>
              <a:t>autoscaled</a:t>
            </a:r>
            <a:r>
              <a:rPr lang="en-US" sz="1200" b="0" i="0" dirty="0">
                <a:solidFill>
                  <a:srgbClr val="374151"/>
                </a:solidFill>
                <a:effectLst/>
                <a:latin typeface="Söhne"/>
              </a:rPr>
              <a:t> (resulting in </a:t>
            </a:r>
            <a:r>
              <a:rPr lang="en-US" sz="1200" b="0" i="0" dirty="0" err="1">
                <a:solidFill>
                  <a:srgbClr val="374151"/>
                </a:solidFill>
                <a:effectLst/>
                <a:latin typeface="Söhne"/>
              </a:rPr>
              <a:t>Xp</a:t>
            </a:r>
            <a:r>
              <a:rPr lang="en-US" sz="1200" b="0" i="0" dirty="0">
                <a:solidFill>
                  <a:srgbClr val="374151"/>
                </a:solidFill>
                <a:effectLst/>
                <a:latin typeface="Söhne"/>
              </a:rPr>
              <a:t> and </a:t>
            </a:r>
            <a:r>
              <a:rPr lang="en-US" sz="1200" b="0" i="0" dirty="0" err="1">
                <a:solidFill>
                  <a:srgbClr val="374151"/>
                </a:solidFill>
                <a:effectLst/>
                <a:latin typeface="Söhne"/>
              </a:rPr>
              <a:t>Yp</a:t>
            </a:r>
            <a:r>
              <a:rPr lang="en-US" sz="1200" b="0" i="0" dirty="0">
                <a:solidFill>
                  <a:srgbClr val="374151"/>
                </a:solidFill>
                <a:effectLst/>
                <a:latin typeface="Söhne"/>
              </a:rPr>
              <a:t>, respectively).</a:t>
            </a:r>
          </a:p>
          <a:p>
            <a:pPr algn="l"/>
            <a:r>
              <a:rPr lang="en-US" sz="1200" b="0" i="0" dirty="0">
                <a:solidFill>
                  <a:srgbClr val="374151"/>
                </a:solidFill>
                <a:effectLst/>
                <a:latin typeface="Söhne"/>
              </a:rPr>
              <a:t>The covariance between each variable </a:t>
            </a:r>
            <a:r>
              <a:rPr lang="en-US" sz="1200" b="0" i="0" dirty="0" err="1">
                <a:solidFill>
                  <a:srgbClr val="374151"/>
                </a:solidFill>
                <a:effectLst/>
                <a:latin typeface="Söhne"/>
              </a:rPr>
              <a:t>Xp</a:t>
            </a:r>
            <a:r>
              <a:rPr lang="en-US" sz="1200" b="0" i="0" dirty="0">
                <a:solidFill>
                  <a:srgbClr val="374151"/>
                </a:solidFill>
                <a:effectLst/>
                <a:latin typeface="Söhne"/>
              </a:rPr>
              <a:t> (</a:t>
            </a:r>
            <a:r>
              <a:rPr lang="en-US" sz="1200" b="0" i="0" dirty="0" err="1">
                <a:solidFill>
                  <a:srgbClr val="374151"/>
                </a:solidFill>
                <a:effectLst/>
                <a:latin typeface="Söhne"/>
              </a:rPr>
              <a:t>xp</a:t>
            </a:r>
            <a:r>
              <a:rPr lang="en-US" sz="1200" b="0" i="0" dirty="0">
                <a:solidFill>
                  <a:srgbClr val="374151"/>
                </a:solidFill>
                <a:effectLst/>
                <a:latin typeface="Söhne"/>
              </a:rPr>
              <a:t>, </a:t>
            </a:r>
            <a:r>
              <a:rPr lang="en-US" sz="1200" b="0" i="0" dirty="0" err="1">
                <a:solidFill>
                  <a:srgbClr val="374151"/>
                </a:solidFill>
                <a:effectLst/>
                <a:latin typeface="Söhne"/>
              </a:rPr>
              <a:t>i</a:t>
            </a:r>
            <a:r>
              <a:rPr lang="en-US" sz="1200" b="0" i="0" dirty="0">
                <a:solidFill>
                  <a:srgbClr val="374151"/>
                </a:solidFill>
                <a:effectLst/>
                <a:latin typeface="Söhne"/>
              </a:rPr>
              <a:t>) and </a:t>
            </a:r>
            <a:r>
              <a:rPr lang="en-US" sz="1200" b="0" i="0" dirty="0" err="1">
                <a:solidFill>
                  <a:srgbClr val="374151"/>
                </a:solidFill>
                <a:effectLst/>
                <a:latin typeface="Söhne"/>
              </a:rPr>
              <a:t>Yp</a:t>
            </a:r>
            <a:r>
              <a:rPr lang="en-US" sz="1200" b="0" i="0" dirty="0">
                <a:solidFill>
                  <a:srgbClr val="374151"/>
                </a:solidFill>
                <a:effectLst/>
                <a:latin typeface="Söhne"/>
              </a:rPr>
              <a:t> is calculated.</a:t>
            </a:r>
          </a:p>
          <a:p>
            <a:pPr algn="l"/>
            <a:r>
              <a:rPr lang="en-US" sz="1200" b="0" i="0" dirty="0">
                <a:solidFill>
                  <a:srgbClr val="374151"/>
                </a:solidFill>
                <a:effectLst/>
                <a:latin typeface="Söhne"/>
              </a:rPr>
              <a:t>The predictor </a:t>
            </a:r>
            <a:r>
              <a:rPr lang="en-US" sz="1200" b="0" i="0" dirty="0" err="1">
                <a:solidFill>
                  <a:srgbClr val="374151"/>
                </a:solidFill>
                <a:effectLst/>
                <a:latin typeface="Söhne"/>
              </a:rPr>
              <a:t>xSel</a:t>
            </a:r>
            <a:r>
              <a:rPr lang="en-US" sz="1200" b="0" i="0" dirty="0">
                <a:solidFill>
                  <a:srgbClr val="374151"/>
                </a:solidFill>
                <a:effectLst/>
                <a:latin typeface="Söhne"/>
              </a:rPr>
              <a:t>, l with the highest covariance with </a:t>
            </a:r>
            <a:r>
              <a:rPr lang="en-US" sz="1200" b="0" i="0" dirty="0" err="1">
                <a:solidFill>
                  <a:srgbClr val="374151"/>
                </a:solidFill>
                <a:effectLst/>
                <a:latin typeface="Söhne"/>
              </a:rPr>
              <a:t>Yp</a:t>
            </a:r>
            <a:r>
              <a:rPr lang="en-US" sz="1200" b="0" i="0" dirty="0">
                <a:solidFill>
                  <a:srgbClr val="374151"/>
                </a:solidFill>
                <a:effectLst/>
                <a:latin typeface="Söhne"/>
              </a:rPr>
              <a:t> is selected.</a:t>
            </a:r>
          </a:p>
          <a:p>
            <a:pPr algn="l"/>
            <a:r>
              <a:rPr lang="en-US" sz="1200" b="0" i="0" dirty="0" err="1">
                <a:solidFill>
                  <a:srgbClr val="374151"/>
                </a:solidFill>
                <a:effectLst/>
                <a:latin typeface="Söhne"/>
              </a:rPr>
              <a:t>Xp</a:t>
            </a:r>
            <a:r>
              <a:rPr lang="en-US" sz="1200" b="0" i="0" dirty="0">
                <a:solidFill>
                  <a:srgbClr val="374151"/>
                </a:solidFill>
                <a:effectLst/>
                <a:latin typeface="Söhne"/>
              </a:rPr>
              <a:t> is orthogonalized with respect to the selected variable </a:t>
            </a:r>
            <a:r>
              <a:rPr lang="en-US" sz="1200" b="0" i="0" dirty="0" err="1">
                <a:solidFill>
                  <a:srgbClr val="374151"/>
                </a:solidFill>
                <a:effectLst/>
                <a:latin typeface="Söhne"/>
              </a:rPr>
              <a:t>xSel</a:t>
            </a:r>
            <a:r>
              <a:rPr lang="en-US" sz="1200" b="0" i="0" dirty="0">
                <a:solidFill>
                  <a:srgbClr val="374151"/>
                </a:solidFill>
                <a:effectLst/>
                <a:latin typeface="Söhne"/>
              </a:rPr>
              <a:t>, resulting in XO.</a:t>
            </a:r>
          </a:p>
          <a:p>
            <a:pPr algn="l"/>
            <a:r>
              <a:rPr lang="en-US" sz="1200" b="0" i="0" dirty="0">
                <a:solidFill>
                  <a:srgbClr val="374151"/>
                </a:solidFill>
                <a:effectLst/>
                <a:latin typeface="Söhne"/>
              </a:rPr>
              <a:t>After the sixth step, you start again from the third step, replacing </a:t>
            </a:r>
            <a:r>
              <a:rPr lang="en-US" sz="1200" b="0" i="0" dirty="0" err="1">
                <a:solidFill>
                  <a:srgbClr val="374151"/>
                </a:solidFill>
                <a:effectLst/>
                <a:latin typeface="Söhne"/>
              </a:rPr>
              <a:t>Xp</a:t>
            </a:r>
            <a:r>
              <a:rPr lang="en-US" sz="1200" b="0" i="0" dirty="0">
                <a:solidFill>
                  <a:srgbClr val="374151"/>
                </a:solidFill>
                <a:effectLst/>
                <a:latin typeface="Söhne"/>
              </a:rPr>
              <a:t> with XO, and repeating all the steps L-1 times.</a:t>
            </a:r>
          </a:p>
          <a:p>
            <a:pPr algn="l"/>
            <a:r>
              <a:rPr lang="en-US" sz="1200" b="0" i="0" dirty="0">
                <a:solidFill>
                  <a:srgbClr val="374151"/>
                </a:solidFill>
                <a:effectLst/>
                <a:latin typeface="Söhne"/>
              </a:rPr>
              <a:t>Note that in step 4, </a:t>
            </a:r>
            <a:r>
              <a:rPr lang="en-US" sz="1200" b="0" i="0" dirty="0" err="1">
                <a:solidFill>
                  <a:srgbClr val="374151"/>
                </a:solidFill>
                <a:effectLst/>
                <a:latin typeface="Söhne"/>
              </a:rPr>
              <a:t>Xsel</a:t>
            </a:r>
            <a:r>
              <a:rPr lang="en-US" sz="1200" b="0" i="0" dirty="0">
                <a:solidFill>
                  <a:srgbClr val="374151"/>
                </a:solidFill>
                <a:effectLst/>
                <a:latin typeface="Söhne"/>
              </a:rPr>
              <a:t> is selected but not removed from </a:t>
            </a:r>
            <a:r>
              <a:rPr lang="en-US" sz="1200" b="0" i="0" dirty="0" err="1">
                <a:solidFill>
                  <a:srgbClr val="374151"/>
                </a:solidFill>
                <a:effectLst/>
                <a:latin typeface="Söhne"/>
              </a:rPr>
              <a:t>Xp</a:t>
            </a:r>
            <a:r>
              <a:rPr lang="en-US" sz="1200" b="0" i="0" dirty="0">
                <a:solidFill>
                  <a:srgbClr val="374151"/>
                </a:solidFill>
                <a:effectLst/>
                <a:latin typeface="Söhne"/>
              </a:rPr>
              <a:t>.</a:t>
            </a:r>
          </a:p>
          <a:p>
            <a:pPr algn="l"/>
            <a:r>
              <a:rPr lang="en-US" sz="1200" b="0" i="0" dirty="0">
                <a:solidFill>
                  <a:srgbClr val="374151"/>
                </a:solidFill>
                <a:effectLst/>
                <a:latin typeface="Söhne"/>
              </a:rPr>
              <a:t>Also, note that the </a:t>
            </a:r>
            <a:r>
              <a:rPr lang="en-US" sz="1200" b="0" i="0" dirty="0" err="1">
                <a:solidFill>
                  <a:srgbClr val="374151"/>
                </a:solidFill>
                <a:effectLst/>
                <a:latin typeface="Söhne"/>
              </a:rPr>
              <a:t>CovSel</a:t>
            </a:r>
            <a:r>
              <a:rPr lang="en-US" sz="1200" b="0" i="0" dirty="0">
                <a:solidFill>
                  <a:srgbClr val="374151"/>
                </a:solidFill>
                <a:effectLst/>
                <a:latin typeface="Söhne"/>
              </a:rPr>
              <a:t> algorithm follows the same pattern as the NIPALS PLS. In both, covariance is maximized, but in </a:t>
            </a:r>
            <a:r>
              <a:rPr lang="en-US" sz="1200" b="0" i="0" dirty="0" err="1">
                <a:solidFill>
                  <a:srgbClr val="374151"/>
                </a:solidFill>
                <a:effectLst/>
                <a:latin typeface="Söhne"/>
              </a:rPr>
              <a:t>CovSel</a:t>
            </a:r>
            <a:r>
              <a:rPr lang="en-US" sz="1200" b="0" i="0" dirty="0">
                <a:solidFill>
                  <a:srgbClr val="374151"/>
                </a:solidFill>
                <a:effectLst/>
                <a:latin typeface="Söhne"/>
              </a:rPr>
              <a:t>, the construction of a latent variable is replaced by variable selection.</a:t>
            </a:r>
          </a:p>
          <a:p>
            <a:pPr marL="171450" lvl="0" indent="-171450" algn="l" rtl="0">
              <a:spcBef>
                <a:spcPts val="0"/>
              </a:spcBef>
              <a:spcAft>
                <a:spcPts val="0"/>
              </a:spcAft>
              <a:buClr>
                <a:srgbClr val="FF0000"/>
              </a:buClr>
              <a:buSzPts val="1200"/>
              <a:buFont typeface="Calibri"/>
              <a:buNone/>
            </a:pPr>
            <a:endParaRPr lang="es-ES" b="0" dirty="0">
              <a:solidFill>
                <a:srgbClr val="FF0000"/>
              </a:solidFill>
            </a:endParaRPr>
          </a:p>
          <a:p>
            <a:pPr marL="171450" lvl="0" indent="-171450" algn="l" rtl="0">
              <a:spcBef>
                <a:spcPts val="0"/>
              </a:spcBef>
              <a:spcAft>
                <a:spcPts val="0"/>
              </a:spcAft>
              <a:buClr>
                <a:srgbClr val="FF0000"/>
              </a:buClr>
              <a:buSzPts val="1200"/>
              <a:buFont typeface="Calibri"/>
              <a:buNone/>
            </a:pPr>
            <a:endParaRPr lang="es-ES" b="0" dirty="0">
              <a:solidFill>
                <a:srgbClr val="FF0000"/>
              </a:solidFill>
            </a:endParaRPr>
          </a:p>
          <a:p>
            <a:pPr marL="171450" lvl="0" indent="-171450" algn="l" rtl="0">
              <a:spcBef>
                <a:spcPts val="0"/>
              </a:spcBef>
              <a:spcAft>
                <a:spcPts val="0"/>
              </a:spcAft>
              <a:buClr>
                <a:srgbClr val="FF0000"/>
              </a:buClr>
              <a:buSzPts val="1200"/>
              <a:buFont typeface="Calibri"/>
              <a:buNone/>
            </a:pPr>
            <a:endParaRPr lang="es-ES" b="0" dirty="0">
              <a:solidFill>
                <a:srgbClr val="FF0000"/>
              </a:solidFill>
            </a:endParaRPr>
          </a:p>
          <a:p>
            <a:pPr marL="171450" lvl="0" indent="-171450" algn="l" rtl="0">
              <a:spcBef>
                <a:spcPts val="0"/>
              </a:spcBef>
              <a:spcAft>
                <a:spcPts val="0"/>
              </a:spcAft>
              <a:buClr>
                <a:srgbClr val="FF0000"/>
              </a:buClr>
              <a:buSzPts val="1200"/>
              <a:buFont typeface="Calibri"/>
              <a:buNone/>
            </a:pPr>
            <a:endParaRPr lang="es-ES" b="0" dirty="0">
              <a:solidFill>
                <a:srgbClr val="FF0000"/>
              </a:solidFill>
            </a:endParaRPr>
          </a:p>
          <a:p>
            <a:pPr marL="171450" lvl="0" indent="-171450" algn="l" rtl="0">
              <a:spcBef>
                <a:spcPts val="0"/>
              </a:spcBef>
              <a:spcAft>
                <a:spcPts val="0"/>
              </a:spcAft>
              <a:buClr>
                <a:srgbClr val="FF0000"/>
              </a:buClr>
              <a:buSzPts val="1200"/>
              <a:buFont typeface="Calibri"/>
              <a:buNone/>
            </a:pPr>
            <a:r>
              <a:rPr lang="es-ES" b="0" dirty="0">
                <a:solidFill>
                  <a:srgbClr val="FF0000"/>
                </a:solidFill>
              </a:rPr>
              <a:t>El criterio de la maximización de las covarianzas reposa sobre la idea de que las variables de X seleccionadas deben </a:t>
            </a:r>
            <a:r>
              <a:rPr lang="es-ES" b="0" dirty="0" err="1">
                <a:solidFill>
                  <a:srgbClr val="FF0000"/>
                </a:solidFill>
              </a:rPr>
              <a:t>presenter</a:t>
            </a:r>
            <a:r>
              <a:rPr lang="es-ES" b="0" dirty="0">
                <a:solidFill>
                  <a:srgbClr val="FF0000"/>
                </a:solidFill>
              </a:rPr>
              <a:t> dos características:</a:t>
            </a:r>
            <a:endParaRPr dirty="0"/>
          </a:p>
          <a:p>
            <a:pPr marL="171450" lvl="0" indent="-171450" algn="l" rtl="0">
              <a:spcBef>
                <a:spcPts val="0"/>
              </a:spcBef>
              <a:spcAft>
                <a:spcPts val="0"/>
              </a:spcAft>
              <a:buClr>
                <a:schemeClr val="dk1"/>
              </a:buClr>
              <a:buSzPts val="1200"/>
              <a:buFont typeface="Calibri"/>
              <a:buNone/>
            </a:pPr>
            <a:endParaRPr b="0" dirty="0">
              <a:solidFill>
                <a:srgbClr val="FF0000"/>
              </a:solidFill>
            </a:endParaRPr>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un buen poder predictivo de Y</a:t>
            </a:r>
            <a:endParaRPr dirty="0"/>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la mayor </a:t>
            </a:r>
            <a:r>
              <a:rPr lang="es-ES" b="0" dirty="0" err="1">
                <a:solidFill>
                  <a:srgbClr val="FF0000"/>
                </a:solidFill>
              </a:rPr>
              <a:t>variabiliad</a:t>
            </a:r>
            <a:r>
              <a:rPr lang="es-ES" b="0" dirty="0">
                <a:solidFill>
                  <a:srgbClr val="FF0000"/>
                </a:solidFill>
              </a:rPr>
              <a:t> </a:t>
            </a:r>
            <a:r>
              <a:rPr lang="es-ES" b="0" dirty="0" err="1">
                <a:solidFill>
                  <a:srgbClr val="FF0000"/>
                </a:solidFill>
              </a:rPr>
              <a:t>possible</a:t>
            </a:r>
            <a:r>
              <a:rPr lang="es-ES" b="0" dirty="0">
                <a:solidFill>
                  <a:srgbClr val="FF0000"/>
                </a:solidFill>
              </a:rPr>
              <a:t>.  De la misma manera que en la </a:t>
            </a:r>
            <a:r>
              <a:rPr lang="es-ES" b="0" dirty="0" err="1">
                <a:solidFill>
                  <a:srgbClr val="FF0000"/>
                </a:solidFill>
              </a:rPr>
              <a:t>regression</a:t>
            </a:r>
            <a:r>
              <a:rPr lang="es-ES" b="0" dirty="0">
                <a:solidFill>
                  <a:srgbClr val="FF0000"/>
                </a:solidFill>
              </a:rPr>
              <a:t> PLS, se tiene interés en dar la mayor importancia a las variables en X que son las más intensas.  Como el ruido aleatorio depende en general de sus intensidades, </a:t>
            </a:r>
            <a:r>
              <a:rPr lang="es-ES" b="1" dirty="0">
                <a:solidFill>
                  <a:srgbClr val="FF0000"/>
                </a:solidFill>
              </a:rPr>
              <a:t>la elección de una variable intensa aporta menos importancia relativa al ruido. </a:t>
            </a: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algn="l"/>
            <a:r>
              <a:rPr lang="en-US" b="0" i="0" dirty="0">
                <a:solidFill>
                  <a:srgbClr val="374151"/>
                </a:solidFill>
                <a:effectLst/>
                <a:latin typeface="Söhne"/>
              </a:rPr>
              <a:t>The criterion of maximizing covariances is based on the idea that the selected X variables should possess two characteristics:</a:t>
            </a:r>
          </a:p>
          <a:p>
            <a:pPr algn="l">
              <a:buFont typeface="+mj-lt"/>
              <a:buAutoNum type="arabicPeriod"/>
            </a:pPr>
            <a:r>
              <a:rPr lang="en-US" b="0" i="0" dirty="0">
                <a:solidFill>
                  <a:srgbClr val="374151"/>
                </a:solidFill>
                <a:effectLst/>
                <a:latin typeface="Söhne"/>
              </a:rPr>
              <a:t>They should exhibit good predictive power for Y.</a:t>
            </a:r>
          </a:p>
          <a:p>
            <a:pPr algn="l">
              <a:buFont typeface="+mj-lt"/>
              <a:buAutoNum type="arabicPeriod"/>
            </a:pPr>
            <a:r>
              <a:rPr lang="en-US" b="0" i="0" dirty="0">
                <a:solidFill>
                  <a:srgbClr val="374151"/>
                </a:solidFill>
                <a:effectLst/>
                <a:latin typeface="Söhne"/>
              </a:rPr>
              <a:t>They should have the highest possible variability. Similarly to in PLS regression, there is an interest in giving greater importance to the variables in X that are the most intense</a:t>
            </a:r>
          </a:p>
          <a:p>
            <a:pPr marL="171450" lvl="0" indent="-171450" algn="l" rtl="0">
              <a:spcBef>
                <a:spcPts val="0"/>
              </a:spcBef>
              <a:spcAft>
                <a:spcPts val="0"/>
              </a:spcAft>
              <a:buClr>
                <a:srgbClr val="FF0000"/>
              </a:buClr>
              <a:buSzPts val="1200"/>
              <a:buFont typeface="Calibri"/>
              <a:buNone/>
            </a:pPr>
            <a:endParaRPr dirty="0"/>
          </a:p>
          <a:p>
            <a:pPr marL="171450" lvl="0" indent="-171450" algn="l" rtl="0">
              <a:spcBef>
                <a:spcPts val="0"/>
              </a:spcBef>
              <a:spcAft>
                <a:spcPts val="0"/>
              </a:spcAft>
              <a:buClr>
                <a:schemeClr val="dk1"/>
              </a:buClr>
              <a:buSzPts val="1200"/>
              <a:buFont typeface="Calibri"/>
              <a:buNone/>
            </a:pPr>
            <a:endParaRPr b="1" dirty="0">
              <a:solidFill>
                <a:srgbClr val="FF0000"/>
              </a:solidFill>
            </a:endParaRPr>
          </a:p>
        </p:txBody>
      </p:sp>
      <p:sp>
        <p:nvSpPr>
          <p:cNvPr id="1368" name="Google Shape;136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7" name="Google Shape;149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Integrated methods, or a class of machine learning models, automatically perform feature selection as part of the model training process.</a:t>
            </a:r>
          </a:p>
          <a:p>
            <a:pPr algn="l"/>
            <a:r>
              <a:rPr lang="en-US" b="0" i="0" dirty="0">
                <a:solidFill>
                  <a:srgbClr val="374151"/>
                </a:solidFill>
                <a:effectLst/>
                <a:latin typeface="Söhne"/>
              </a:rPr>
              <a:t>The result is a trained model that emphasizes useful features and disregards the rest.</a:t>
            </a:r>
          </a:p>
          <a:p>
            <a:pPr algn="l"/>
            <a:r>
              <a:rPr lang="en-US" b="0" i="0" dirty="0">
                <a:solidFill>
                  <a:srgbClr val="374151"/>
                </a:solidFill>
                <a:effectLst/>
                <a:latin typeface="Söhne"/>
              </a:rPr>
              <a:t>Both wrapper methods and integrated methods rely on model performance to guide feature selection.</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r>
              <a:rPr lang="en-US" b="0" i="0" dirty="0">
                <a:solidFill>
                  <a:srgbClr val="242424"/>
                </a:solidFill>
                <a:effectLst/>
                <a:latin typeface="source-serif-pro"/>
              </a:rPr>
              <a:t>Wrapper methods consider unimportant features iteratively based on the evaluation metric, while </a:t>
            </a:r>
            <a:r>
              <a:rPr lang="en-US" b="1" i="0" dirty="0">
                <a:solidFill>
                  <a:srgbClr val="242424"/>
                </a:solidFill>
                <a:effectLst/>
                <a:latin typeface="source-serif-pro"/>
              </a:rPr>
              <a:t>Embedded methods perform feature selection and training of the algorithm in parallel</a:t>
            </a:r>
            <a:r>
              <a:rPr lang="en-US" b="0" i="0" dirty="0">
                <a:solidFill>
                  <a:srgbClr val="242424"/>
                </a:solidFill>
                <a:effectLst/>
                <a:latin typeface="source-serif-pro"/>
              </a:rPr>
              <a:t>. In other words, </a:t>
            </a:r>
            <a:r>
              <a:rPr lang="en-US" b="1" i="0" dirty="0">
                <a:solidFill>
                  <a:srgbClr val="242424"/>
                </a:solidFill>
                <a:effectLst/>
                <a:latin typeface="source-serif-pro"/>
              </a:rPr>
              <a:t>the feature selection process is an integral part of the classification/regressor model.</a:t>
            </a:r>
          </a:p>
          <a:p>
            <a:pPr marL="0" lvl="0" indent="0" algn="l" rtl="0">
              <a:spcBef>
                <a:spcPts val="0"/>
              </a:spcBef>
              <a:spcAft>
                <a:spcPts val="0"/>
              </a:spcAft>
              <a:buNone/>
            </a:pPr>
            <a:endParaRPr lang="en-US" b="0" i="0" dirty="0">
              <a:solidFill>
                <a:srgbClr val="242424"/>
              </a:solidFill>
              <a:effectLst/>
              <a:latin typeface="source-serif-pro"/>
            </a:endParaRPr>
          </a:p>
          <a:p>
            <a:pPr marL="0" lvl="0" indent="0" algn="l" rtl="0">
              <a:spcBef>
                <a:spcPts val="0"/>
              </a:spcBef>
              <a:spcAft>
                <a:spcPts val="0"/>
              </a:spcAft>
              <a:buNone/>
            </a:pPr>
            <a:endParaRPr lang="en-US" b="0" i="0" dirty="0">
              <a:solidFill>
                <a:srgbClr val="242424"/>
              </a:solidFill>
              <a:effectLst/>
              <a:latin typeface="source-serif-pro"/>
            </a:endParaRPr>
          </a:p>
          <a:p>
            <a:r>
              <a:rPr lang="en-US" b="1" dirty="0">
                <a:effectLst/>
              </a:rPr>
              <a:t>An Embedded Method Example: L1 Regularization</a:t>
            </a:r>
            <a:endParaRPr lang="en-US" dirty="0">
              <a:effectLst/>
            </a:endParaRPr>
          </a:p>
          <a:p>
            <a:r>
              <a:rPr lang="en-US" dirty="0">
                <a:effectLst/>
              </a:rPr>
              <a:t>L1 (or LASSO) regression for generalized linear models can be understood as adding a penalty against complexity to reduce the degree of overfitting or variance of a model by adding more bias. Here, we add a penalty term directly to the cost function,</a:t>
            </a:r>
          </a:p>
          <a:p>
            <a:r>
              <a:rPr lang="en-US" dirty="0" err="1">
                <a:effectLst/>
              </a:rPr>
              <a:t>regularized_cost</a:t>
            </a:r>
            <a:r>
              <a:rPr lang="en-US" dirty="0">
                <a:effectLst/>
              </a:rPr>
              <a:t> = cost + </a:t>
            </a:r>
            <a:r>
              <a:rPr lang="en-US" dirty="0" err="1">
                <a:effectLst/>
              </a:rPr>
              <a:t>regularization_penalty</a:t>
            </a:r>
            <a:r>
              <a:rPr lang="en-US" dirty="0">
                <a:effectLst/>
              </a:rPr>
              <a:t> </a:t>
            </a:r>
          </a:p>
          <a:p>
            <a:r>
              <a:rPr lang="en-US" dirty="0">
                <a:effectLst/>
              </a:rPr>
              <a:t>In L1 regularization, the penalty term is</a:t>
            </a:r>
          </a:p>
          <a:p>
            <a:r>
              <a:rPr lang="en-US" dirty="0"/>
              <a:t>L1 : λ </a:t>
            </a:r>
            <a:r>
              <a:rPr lang="en-US" dirty="0" err="1"/>
              <a:t>Σ</a:t>
            </a:r>
            <a:r>
              <a:rPr lang="en-US" baseline="30000" dirty="0" err="1"/>
              <a:t>k</a:t>
            </a:r>
            <a:r>
              <a:rPr lang="en-US" baseline="-25000" dirty="0" err="1"/>
              <a:t>i</a:t>
            </a:r>
            <a:r>
              <a:rPr lang="en-US" dirty="0" err="1"/>
              <a:t>w</a:t>
            </a:r>
            <a:r>
              <a:rPr lang="en-US" baseline="-25000" dirty="0" err="1"/>
              <a:t>i</a:t>
            </a:r>
            <a:r>
              <a:rPr lang="en-US" dirty="0"/>
              <a:t>= λ</a:t>
            </a:r>
            <a:r>
              <a:rPr lang="en-US" b="1" dirty="0"/>
              <a:t>w</a:t>
            </a:r>
            <a:r>
              <a:rPr lang="en-US" baseline="-25000" dirty="0"/>
              <a:t>1</a:t>
            </a:r>
            <a:r>
              <a:rPr lang="en-US" dirty="0"/>
              <a:t>,</a:t>
            </a:r>
            <a:r>
              <a:rPr lang="en-US" dirty="0">
                <a:effectLst/>
              </a:rPr>
              <a:t>where </a:t>
            </a:r>
            <a:r>
              <a:rPr lang="en-US" b="1" dirty="0">
                <a:effectLst/>
              </a:rPr>
              <a:t>w</a:t>
            </a:r>
            <a:r>
              <a:rPr lang="en-US" dirty="0">
                <a:effectLst/>
              </a:rPr>
              <a:t> is our </a:t>
            </a:r>
            <a:r>
              <a:rPr lang="en-US" i="1" dirty="0">
                <a:effectLst/>
              </a:rPr>
              <a:t>k-dimensional</a:t>
            </a:r>
            <a:r>
              <a:rPr lang="en-US" dirty="0">
                <a:effectLst/>
              </a:rPr>
              <a:t> feature vector. Through adding the L1 term, our objective function now becomes the minimization of the regularized cost, and since the penalty term grows with the value of the weight parameters (λ is just a free parameter to fine-tune the regularization strength), we can induce sparsity through this L1 vector norm, which can be considered as an intrinsic way of feature selection that is part of the model training step.</a:t>
            </a:r>
          </a:p>
          <a:p>
            <a:br>
              <a:rPr lang="en-US" dirty="0">
                <a:effectLst/>
              </a:rPr>
            </a:br>
            <a:endParaRPr lang="nl-NL" dirty="0"/>
          </a:p>
          <a:p>
            <a:pPr marL="0" lvl="0" indent="0" algn="l" rtl="0">
              <a:spcBef>
                <a:spcPts val="0"/>
              </a:spcBef>
              <a:spcAft>
                <a:spcPts val="0"/>
              </a:spcAft>
              <a:buNone/>
            </a:pPr>
            <a:endParaRPr dirty="0"/>
          </a:p>
        </p:txBody>
      </p:sp>
      <p:sp>
        <p:nvSpPr>
          <p:cNvPr id="1498" name="Google Shape;149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502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a:t>
            </a:fld>
            <a:endParaRPr lang="nl-NL"/>
          </a:p>
        </p:txBody>
      </p:sp>
    </p:spTree>
    <p:extLst>
      <p:ext uri="{BB962C8B-B14F-4D97-AF65-F5344CB8AC3E}">
        <p14:creationId xmlns:p14="http://schemas.microsoft.com/office/powerpoint/2010/main" val="4023348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Kennard-Stone (KS) algorithm starts by finding two samples in that have the largest Euclidean distance; these are the two samples furthest</a:t>
            </a:r>
          </a:p>
          <a:p>
            <a:r>
              <a:rPr lang="en-US" dirty="0"/>
              <a:t>apart. Subsequent points are selected that maximize the Euclidean distance from previously selected points. The result is that, for a given fraction (fraction) of the data to be parsed into the calibration set,</a:t>
            </a:r>
          </a:p>
          <a:p>
            <a:r>
              <a:rPr lang="en-US" b="1" dirty="0"/>
              <a:t>samples are selected to smoothly fill the data space. </a:t>
            </a:r>
            <a:r>
              <a:rPr lang="en-US" dirty="0"/>
              <a:t>The remaining samples are placed into the test set.</a:t>
            </a:r>
            <a:endParaRPr lang="nl-NL" dirty="0"/>
          </a:p>
          <a:p>
            <a:endParaRPr lang="nl-NL" dirty="0"/>
          </a:p>
          <a:p>
            <a:r>
              <a:rPr lang="nl-NL" b="1" dirty="0"/>
              <a:t>3) </a:t>
            </a:r>
            <a:r>
              <a:rPr lang="nl-NL" b="1" dirty="0" err="1"/>
              <a:t>Onion</a:t>
            </a:r>
            <a:r>
              <a:rPr lang="nl-NL" b="1" dirty="0"/>
              <a:t> </a:t>
            </a:r>
            <a:r>
              <a:rPr lang="nl-NL" b="1" dirty="0" err="1"/>
              <a:t>selects</a:t>
            </a:r>
            <a:r>
              <a:rPr lang="nl-NL" b="1" dirty="0"/>
              <a:t> </a:t>
            </a:r>
            <a:r>
              <a:rPr lang="nl-NL" b="1" dirty="0" err="1"/>
              <a:t>an</a:t>
            </a:r>
            <a:r>
              <a:rPr lang="nl-NL" b="1" dirty="0"/>
              <a:t> </a:t>
            </a:r>
            <a:r>
              <a:rPr lang="nl-NL" b="1" dirty="0" err="1"/>
              <a:t>exterior</a:t>
            </a:r>
            <a:r>
              <a:rPr lang="nl-NL" b="1" dirty="0"/>
              <a:t> set of samples </a:t>
            </a:r>
            <a:r>
              <a:rPr lang="nl-NL" b="1" dirty="0" err="1"/>
              <a:t>for</a:t>
            </a:r>
            <a:r>
              <a:rPr lang="nl-NL" b="1" dirty="0"/>
              <a:t> </a:t>
            </a:r>
            <a:r>
              <a:rPr lang="nl-NL" b="1" dirty="0" err="1"/>
              <a:t>calibration</a:t>
            </a:r>
            <a:r>
              <a:rPr lang="nl-NL" b="1" dirty="0"/>
              <a:t> </a:t>
            </a:r>
            <a:r>
              <a:rPr lang="nl-NL" b="1" dirty="0" err="1"/>
              <a:t>and</a:t>
            </a:r>
            <a:r>
              <a:rPr lang="nl-NL" b="1" dirty="0"/>
              <a:t> </a:t>
            </a:r>
            <a:r>
              <a:rPr lang="nl-NL" b="1" dirty="0" err="1"/>
              <a:t>the</a:t>
            </a:r>
            <a:r>
              <a:rPr lang="nl-NL" b="1" dirty="0"/>
              <a:t> next </a:t>
            </a:r>
            <a:r>
              <a:rPr lang="nl-NL" b="1" dirty="0" err="1"/>
              <a:t>exterior</a:t>
            </a:r>
            <a:r>
              <a:rPr lang="nl-NL" b="1" dirty="0"/>
              <a:t> </a:t>
            </a:r>
            <a:r>
              <a:rPr lang="nl-NL" b="1" dirty="0" err="1"/>
              <a:t>layer</a:t>
            </a:r>
            <a:r>
              <a:rPr lang="nl-NL" b="1" dirty="0"/>
              <a:t> as test samples. </a:t>
            </a:r>
            <a:r>
              <a:rPr lang="nl-NL" dirty="0"/>
              <a:t>The procedure is </a:t>
            </a:r>
            <a:r>
              <a:rPr lang="nl-NL" dirty="0" err="1"/>
              <a:t>repeated</a:t>
            </a:r>
            <a:r>
              <a:rPr lang="nl-NL" dirty="0"/>
              <a:t> </a:t>
            </a:r>
            <a:r>
              <a:rPr lang="nl-NL" dirty="0" err="1"/>
              <a:t>for</a:t>
            </a:r>
            <a:r>
              <a:rPr lang="nl-NL" dirty="0"/>
              <a:t> non-</a:t>
            </a:r>
            <a:r>
              <a:rPr lang="nl-NL" dirty="0" err="1"/>
              <a:t>onion</a:t>
            </a:r>
            <a:r>
              <a:rPr lang="nl-NL" dirty="0"/>
              <a:t> </a:t>
            </a:r>
            <a:r>
              <a:rPr lang="nl-NL" dirty="0" err="1"/>
              <a:t>layers</a:t>
            </a:r>
            <a:r>
              <a:rPr lang="nl-NL" dirty="0"/>
              <a:t> </a:t>
            </a:r>
            <a:r>
              <a:rPr lang="nl-NL" dirty="0" err="1"/>
              <a:t>with</a:t>
            </a:r>
            <a:r>
              <a:rPr lang="nl-NL" dirty="0"/>
              <a:t> </a:t>
            </a:r>
            <a:r>
              <a:rPr lang="nl-NL" dirty="0" err="1"/>
              <a:t>the</a:t>
            </a:r>
            <a:r>
              <a:rPr lang="nl-NL" dirty="0"/>
              <a:t> </a:t>
            </a:r>
            <a:r>
              <a:rPr lang="nl-NL" dirty="0" err="1"/>
              <a:t>remainder</a:t>
            </a:r>
            <a:r>
              <a:rPr lang="nl-NL" dirty="0"/>
              <a:t> </a:t>
            </a:r>
            <a:r>
              <a:rPr lang="nl-NL" dirty="0" err="1"/>
              <a:t>interior</a:t>
            </a:r>
            <a:r>
              <a:rPr lang="nl-NL" dirty="0"/>
              <a:t> samples </a:t>
            </a:r>
            <a:r>
              <a:rPr lang="nl-NL" dirty="0" err="1"/>
              <a:t>randomly</a:t>
            </a:r>
            <a:r>
              <a:rPr lang="nl-NL" dirty="0"/>
              <a:t> </a:t>
            </a:r>
            <a:r>
              <a:rPr lang="nl-NL" dirty="0" err="1"/>
              <a:t>assigned</a:t>
            </a:r>
            <a:r>
              <a:rPr lang="nl-NL" dirty="0"/>
              <a:t> </a:t>
            </a:r>
            <a:r>
              <a:rPr lang="nl-NL" dirty="0" err="1"/>
              <a:t>to</a:t>
            </a:r>
            <a:r>
              <a:rPr lang="nl-NL" dirty="0"/>
              <a:t> </a:t>
            </a:r>
            <a:r>
              <a:rPr lang="nl-NL" dirty="0" err="1"/>
              <a:t>calibration</a:t>
            </a:r>
            <a:r>
              <a:rPr lang="nl-NL" dirty="0"/>
              <a:t> </a:t>
            </a:r>
            <a:r>
              <a:rPr lang="nl-NL" dirty="0" err="1"/>
              <a:t>and</a:t>
            </a:r>
            <a:r>
              <a:rPr lang="nl-NL" dirty="0"/>
              <a:t> test sets.  </a:t>
            </a:r>
            <a:r>
              <a:rPr lang="nl-NL" b="1" dirty="0" err="1"/>
              <a:t>This</a:t>
            </a:r>
            <a:r>
              <a:rPr lang="nl-NL" b="1" dirty="0"/>
              <a:t> </a:t>
            </a:r>
            <a:r>
              <a:rPr lang="nl-NL" b="1" dirty="0" err="1"/>
              <a:t>method</a:t>
            </a:r>
            <a:r>
              <a:rPr lang="nl-NL" b="1" dirty="0"/>
              <a:t> first </a:t>
            </a:r>
            <a:r>
              <a:rPr lang="nl-NL" b="1" dirty="0" err="1"/>
              <a:t>selects</a:t>
            </a:r>
            <a:r>
              <a:rPr lang="nl-NL" b="1" dirty="0"/>
              <a:t> a ring of </a:t>
            </a:r>
            <a:r>
              <a:rPr lang="nl-NL" b="1" dirty="0" err="1"/>
              <a:t>the</a:t>
            </a:r>
            <a:r>
              <a:rPr lang="nl-NL" b="1" dirty="0"/>
              <a:t> most </a:t>
            </a:r>
            <a:r>
              <a:rPr lang="nl-NL" b="1" dirty="0" err="1"/>
              <a:t>unique</a:t>
            </a:r>
            <a:r>
              <a:rPr lang="nl-NL" b="1" dirty="0"/>
              <a:t> samples (</a:t>
            </a:r>
            <a:r>
              <a:rPr lang="nl-NL" b="1" dirty="0" err="1"/>
              <a:t>based</a:t>
            </a:r>
            <a:r>
              <a:rPr lang="nl-NL" b="1" dirty="0"/>
              <a:t> on </a:t>
            </a:r>
            <a:r>
              <a:rPr lang="nl-NL" b="1" dirty="0" err="1"/>
              <a:t>distance</a:t>
            </a:r>
            <a:r>
              <a:rPr lang="nl-NL" b="1" dirty="0"/>
              <a:t> </a:t>
            </a:r>
            <a:r>
              <a:rPr lang="nl-NL" b="1" dirty="0" err="1"/>
              <a:t>from</a:t>
            </a:r>
            <a:r>
              <a:rPr lang="nl-NL" b="1" dirty="0"/>
              <a:t> </a:t>
            </a:r>
            <a:r>
              <a:rPr lang="nl-NL" b="1" dirty="0" err="1"/>
              <a:t>the</a:t>
            </a:r>
            <a:r>
              <a:rPr lang="nl-NL" b="1" dirty="0"/>
              <a:t> </a:t>
            </a:r>
            <a:r>
              <a:rPr lang="nl-NL" b="1" dirty="0" err="1"/>
              <a:t>mean</a:t>
            </a:r>
            <a:r>
              <a:rPr lang="nl-NL" b="1" dirty="0"/>
              <a:t>), like </a:t>
            </a:r>
            <a:r>
              <a:rPr lang="nl-NL" b="1" dirty="0" err="1"/>
              <a:t>the</a:t>
            </a:r>
            <a:r>
              <a:rPr lang="nl-NL" b="1" dirty="0"/>
              <a:t> </a:t>
            </a:r>
            <a:r>
              <a:rPr lang="nl-NL" b="1" dirty="0" err="1"/>
              <a:t>outer</a:t>
            </a:r>
            <a:r>
              <a:rPr lang="nl-NL" b="1" dirty="0"/>
              <a:t> most </a:t>
            </a:r>
            <a:r>
              <a:rPr lang="nl-NL" b="1" dirty="0" err="1"/>
              <a:t>layer</a:t>
            </a:r>
            <a:r>
              <a:rPr lang="nl-NL" b="1" dirty="0"/>
              <a:t> of </a:t>
            </a:r>
            <a:r>
              <a:rPr lang="nl-NL" b="1" dirty="0" err="1"/>
              <a:t>an</a:t>
            </a:r>
            <a:r>
              <a:rPr lang="nl-NL" b="1" dirty="0"/>
              <a:t> </a:t>
            </a:r>
            <a:r>
              <a:rPr lang="nl-NL" b="1" dirty="0" err="1"/>
              <a:t>onion</a:t>
            </a:r>
            <a:r>
              <a:rPr lang="nl-NL" b="1" dirty="0"/>
              <a:t>. These are </a:t>
            </a:r>
            <a:r>
              <a:rPr lang="nl-NL" b="1" dirty="0" err="1"/>
              <a:t>used</a:t>
            </a:r>
            <a:r>
              <a:rPr lang="nl-NL" b="1" dirty="0"/>
              <a:t> in </a:t>
            </a:r>
            <a:r>
              <a:rPr lang="nl-NL" b="1" dirty="0" err="1"/>
              <a:t>the</a:t>
            </a:r>
            <a:r>
              <a:rPr lang="nl-NL" b="1" dirty="0"/>
              <a:t> </a:t>
            </a:r>
            <a:r>
              <a:rPr lang="nl-NL" b="1" dirty="0" err="1"/>
              <a:t>calibration</a:t>
            </a:r>
            <a:r>
              <a:rPr lang="nl-NL" b="1" dirty="0"/>
              <a:t> set. Next, a ring of </a:t>
            </a:r>
            <a:r>
              <a:rPr lang="nl-NL" b="1" dirty="0" err="1"/>
              <a:t>less</a:t>
            </a:r>
            <a:r>
              <a:rPr lang="nl-NL" b="1" dirty="0"/>
              <a:t> </a:t>
            </a:r>
            <a:r>
              <a:rPr lang="nl-NL" b="1" dirty="0" err="1"/>
              <a:t>unique</a:t>
            </a:r>
            <a:r>
              <a:rPr lang="nl-NL" b="1" dirty="0"/>
              <a:t> samples, </a:t>
            </a:r>
            <a:r>
              <a:rPr lang="nl-NL" b="1" dirty="0" err="1"/>
              <a:t>just</a:t>
            </a:r>
            <a:r>
              <a:rPr lang="nl-NL" b="1" dirty="0"/>
              <a:t> </a:t>
            </a:r>
            <a:r>
              <a:rPr lang="nl-NL" b="1" dirty="0" err="1"/>
              <a:t>inside</a:t>
            </a:r>
            <a:r>
              <a:rPr lang="nl-NL" b="1" dirty="0"/>
              <a:t> </a:t>
            </a:r>
            <a:r>
              <a:rPr lang="nl-NL" b="1" dirty="0" err="1"/>
              <a:t>the</a:t>
            </a:r>
            <a:r>
              <a:rPr lang="nl-NL" b="1" dirty="0"/>
              <a:t> first set (</a:t>
            </a:r>
            <a:r>
              <a:rPr lang="nl-NL" b="1" dirty="0" err="1"/>
              <a:t>the</a:t>
            </a:r>
            <a:r>
              <a:rPr lang="nl-NL" b="1" dirty="0"/>
              <a:t> next </a:t>
            </a:r>
            <a:r>
              <a:rPr lang="nl-NL" b="1" dirty="0" err="1"/>
              <a:t>onion</a:t>
            </a:r>
            <a:r>
              <a:rPr lang="nl-NL" b="1" dirty="0"/>
              <a:t> </a:t>
            </a:r>
            <a:r>
              <a:rPr lang="nl-NL" b="1" dirty="0" err="1"/>
              <a:t>layer</a:t>
            </a:r>
            <a:r>
              <a:rPr lang="nl-NL" b="1" dirty="0"/>
              <a:t>), is put into </a:t>
            </a:r>
            <a:r>
              <a:rPr lang="nl-NL" b="1" dirty="0" err="1"/>
              <a:t>the</a:t>
            </a:r>
            <a:r>
              <a:rPr lang="nl-NL" b="1" dirty="0"/>
              <a:t> </a:t>
            </a:r>
            <a:r>
              <a:rPr lang="nl-NL" b="1" dirty="0" err="1"/>
              <a:t>validation</a:t>
            </a:r>
            <a:r>
              <a:rPr lang="nl-NL" b="1" dirty="0"/>
              <a:t> set. </a:t>
            </a:r>
            <a:r>
              <a:rPr lang="nl-NL" dirty="0" err="1"/>
              <a:t>This</a:t>
            </a:r>
            <a:r>
              <a:rPr lang="nl-NL" dirty="0"/>
              <a:t> is </a:t>
            </a:r>
            <a:r>
              <a:rPr lang="nl-NL" dirty="0" err="1"/>
              <a:t>repeated</a:t>
            </a:r>
            <a:r>
              <a:rPr lang="nl-NL" dirty="0"/>
              <a:t> </a:t>
            </a:r>
            <a:r>
              <a:rPr lang="nl-NL" dirty="0" err="1"/>
              <a:t>two</a:t>
            </a:r>
            <a:r>
              <a:rPr lang="nl-NL" dirty="0"/>
              <a:t> more </a:t>
            </a:r>
            <a:r>
              <a:rPr lang="nl-NL" dirty="0" err="1"/>
              <a:t>times</a:t>
            </a:r>
            <a:r>
              <a:rPr lang="nl-NL" dirty="0"/>
              <a:t>, </a:t>
            </a:r>
            <a:r>
              <a:rPr lang="nl-NL" dirty="0" err="1"/>
              <a:t>so</a:t>
            </a:r>
            <a:r>
              <a:rPr lang="nl-NL" dirty="0"/>
              <a:t> </a:t>
            </a:r>
            <a:r>
              <a:rPr lang="nl-NL" dirty="0" err="1"/>
              <a:t>there</a:t>
            </a:r>
            <a:r>
              <a:rPr lang="nl-NL" dirty="0"/>
              <a:t> are </a:t>
            </a:r>
            <a:r>
              <a:rPr lang="nl-NL" dirty="0" err="1"/>
              <a:t>three</a:t>
            </a:r>
            <a:r>
              <a:rPr lang="nl-NL" dirty="0"/>
              <a:t> </a:t>
            </a:r>
            <a:r>
              <a:rPr lang="nl-NL" dirty="0" err="1"/>
              <a:t>outer</a:t>
            </a:r>
            <a:r>
              <a:rPr lang="nl-NL" dirty="0"/>
              <a:t> </a:t>
            </a:r>
            <a:r>
              <a:rPr lang="nl-NL" dirty="0" err="1"/>
              <a:t>rings</a:t>
            </a:r>
            <a:r>
              <a:rPr lang="nl-NL" dirty="0"/>
              <a:t> of most </a:t>
            </a:r>
            <a:r>
              <a:rPr lang="nl-NL" dirty="0" err="1"/>
              <a:t>unique</a:t>
            </a:r>
            <a:r>
              <a:rPr lang="nl-NL" dirty="0"/>
              <a:t> </a:t>
            </a:r>
            <a:r>
              <a:rPr lang="nl-NL" dirty="0" err="1"/>
              <a:t>and</a:t>
            </a:r>
            <a:r>
              <a:rPr lang="nl-NL" dirty="0"/>
              <a:t> </a:t>
            </a:r>
            <a:r>
              <a:rPr lang="nl-NL" dirty="0" err="1"/>
              <a:t>less</a:t>
            </a:r>
            <a:r>
              <a:rPr lang="nl-NL" dirty="0"/>
              <a:t> </a:t>
            </a:r>
            <a:r>
              <a:rPr lang="nl-NL" dirty="0" err="1"/>
              <a:t>unique</a:t>
            </a:r>
            <a:r>
              <a:rPr lang="nl-NL" dirty="0"/>
              <a:t> samples. </a:t>
            </a:r>
            <a:r>
              <a:rPr lang="nl-NL" b="1" dirty="0" err="1"/>
              <a:t>Finally</a:t>
            </a:r>
            <a:r>
              <a:rPr lang="nl-NL" b="1" dirty="0"/>
              <a:t>, </a:t>
            </a:r>
            <a:r>
              <a:rPr lang="nl-NL" b="1" dirty="0" err="1"/>
              <a:t>all</a:t>
            </a:r>
            <a:r>
              <a:rPr lang="nl-NL" b="1" dirty="0"/>
              <a:t> </a:t>
            </a:r>
            <a:r>
              <a:rPr lang="nl-NL" b="1" dirty="0" err="1"/>
              <a:t>the</a:t>
            </a:r>
            <a:r>
              <a:rPr lang="nl-NL" b="1" dirty="0"/>
              <a:t> </a:t>
            </a:r>
            <a:r>
              <a:rPr lang="nl-NL" b="1" dirty="0" err="1"/>
              <a:t>remaining</a:t>
            </a:r>
            <a:r>
              <a:rPr lang="nl-NL" b="1" dirty="0"/>
              <a:t> samples are split </a:t>
            </a:r>
            <a:r>
              <a:rPr lang="nl-NL" b="1" dirty="0" err="1"/>
              <a:t>randomnly</a:t>
            </a:r>
            <a:r>
              <a:rPr lang="nl-NL" b="1" dirty="0"/>
              <a:t> into </a:t>
            </a:r>
            <a:r>
              <a:rPr lang="nl-NL" b="1" dirty="0" err="1"/>
              <a:t>calibration</a:t>
            </a:r>
            <a:r>
              <a:rPr lang="nl-NL" b="1" dirty="0"/>
              <a:t> </a:t>
            </a:r>
            <a:r>
              <a:rPr lang="nl-NL" b="1" dirty="0" err="1"/>
              <a:t>and</a:t>
            </a:r>
            <a:r>
              <a:rPr lang="nl-NL" b="1" dirty="0"/>
              <a:t> </a:t>
            </a:r>
            <a:r>
              <a:rPr lang="nl-NL" b="1" dirty="0" err="1"/>
              <a:t>validation</a:t>
            </a:r>
            <a:r>
              <a:rPr lang="nl-NL" b="1" dirty="0"/>
              <a:t>. </a:t>
            </a:r>
          </a:p>
          <a:p>
            <a:endParaRPr lang="nl-NL" dirty="0"/>
          </a:p>
          <a:p>
            <a:r>
              <a:rPr lang="nl-NL" dirty="0" err="1"/>
              <a:t>Distance</a:t>
            </a:r>
            <a:r>
              <a:rPr lang="nl-NL" dirty="0"/>
              <a:t> </a:t>
            </a:r>
            <a:r>
              <a:rPr lang="nl-NL" dirty="0" err="1"/>
              <a:t>measure</a:t>
            </a:r>
            <a:r>
              <a:rPr lang="nl-NL" dirty="0"/>
              <a:t>: </a:t>
            </a:r>
            <a:r>
              <a:rPr lang="nl-NL" dirty="0" err="1"/>
              <a:t>Euclidean</a:t>
            </a:r>
            <a:r>
              <a:rPr lang="nl-NL" dirty="0"/>
              <a:t> does </a:t>
            </a:r>
            <a:r>
              <a:rPr lang="nl-NL" dirty="0" err="1"/>
              <a:t>simple</a:t>
            </a:r>
            <a:r>
              <a:rPr lang="nl-NL" dirty="0"/>
              <a:t>, non-</a:t>
            </a:r>
            <a:r>
              <a:rPr lang="nl-NL" dirty="0" err="1"/>
              <a:t>scaled</a:t>
            </a:r>
            <a:r>
              <a:rPr lang="nl-NL" dirty="0"/>
              <a:t> </a:t>
            </a:r>
            <a:r>
              <a:rPr lang="nl-NL" dirty="0" err="1"/>
              <a:t>distance</a:t>
            </a:r>
            <a:r>
              <a:rPr lang="nl-NL" dirty="0"/>
              <a:t>. </a:t>
            </a:r>
            <a:r>
              <a:rPr lang="nl-NL" dirty="0" err="1"/>
              <a:t>Mahalanobis</a:t>
            </a:r>
            <a:r>
              <a:rPr lang="nl-NL" dirty="0"/>
              <a:t> </a:t>
            </a:r>
            <a:r>
              <a:rPr lang="nl-NL" dirty="0" err="1"/>
              <a:t>scales</a:t>
            </a:r>
            <a:r>
              <a:rPr lang="nl-NL" dirty="0"/>
              <a:t> </a:t>
            </a:r>
            <a:r>
              <a:rPr lang="nl-NL" dirty="0" err="1"/>
              <a:t>each</a:t>
            </a:r>
            <a:r>
              <a:rPr lang="nl-NL" dirty="0"/>
              <a:t> </a:t>
            </a:r>
            <a:r>
              <a:rPr lang="nl-NL" dirty="0" err="1"/>
              <a:t>direction</a:t>
            </a:r>
            <a:r>
              <a:rPr lang="nl-NL" dirty="0"/>
              <a:t> </a:t>
            </a:r>
            <a:r>
              <a:rPr lang="nl-NL" dirty="0" err="1"/>
              <a:t>by</a:t>
            </a:r>
            <a:r>
              <a:rPr lang="nl-NL" dirty="0"/>
              <a:t> </a:t>
            </a:r>
            <a:r>
              <a:rPr lang="nl-NL" dirty="0" err="1"/>
              <a:t>the</a:t>
            </a:r>
            <a:r>
              <a:rPr lang="nl-NL" dirty="0"/>
              <a:t> </a:t>
            </a:r>
            <a:r>
              <a:rPr lang="nl-NL" dirty="0" err="1"/>
              <a:t>covariance</a:t>
            </a:r>
            <a:r>
              <a:rPr lang="nl-NL" dirty="0"/>
              <a:t> matrix (</a:t>
            </a:r>
            <a:r>
              <a:rPr lang="nl-NL" dirty="0" err="1"/>
              <a:t>correcting</a:t>
            </a:r>
            <a:r>
              <a:rPr lang="nl-NL" dirty="0"/>
              <a:t> </a:t>
            </a:r>
            <a:r>
              <a:rPr lang="nl-NL" dirty="0" err="1"/>
              <a:t>for</a:t>
            </a:r>
            <a:r>
              <a:rPr lang="nl-NL" dirty="0"/>
              <a:t> </a:t>
            </a:r>
            <a:r>
              <a:rPr lang="nl-NL" dirty="0" err="1"/>
              <a:t>unusually</a:t>
            </a:r>
            <a:r>
              <a:rPr lang="nl-NL" dirty="0"/>
              <a:t> small or large </a:t>
            </a:r>
            <a:r>
              <a:rPr lang="nl-NL" dirty="0" err="1"/>
              <a:t>directions</a:t>
            </a:r>
            <a:r>
              <a:rPr lang="nl-NL" dirty="0"/>
              <a:t>). </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23</a:t>
            </a:fld>
            <a:endParaRPr lang="nl-NL"/>
          </a:p>
        </p:txBody>
      </p:sp>
    </p:spTree>
    <p:extLst>
      <p:ext uri="{BB962C8B-B14F-4D97-AF65-F5344CB8AC3E}">
        <p14:creationId xmlns:p14="http://schemas.microsoft.com/office/powerpoint/2010/main" val="2524731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l-NL" dirty="0" err="1"/>
              <a:t>Kernnard</a:t>
            </a:r>
            <a:r>
              <a:rPr lang="nl-NL" dirty="0"/>
              <a:t>-Stone </a:t>
            </a:r>
            <a:r>
              <a:rPr lang="nl-NL" dirty="0" err="1"/>
              <a:t>selects</a:t>
            </a:r>
            <a:r>
              <a:rPr lang="nl-NL" dirty="0"/>
              <a:t> a subset of samples </a:t>
            </a:r>
            <a:r>
              <a:rPr lang="nl-NL" dirty="0" err="1"/>
              <a:t>which</a:t>
            </a:r>
            <a:r>
              <a:rPr lang="nl-NL" dirty="0"/>
              <a:t> </a:t>
            </a:r>
            <a:r>
              <a:rPr lang="nl-NL" dirty="0" err="1"/>
              <a:t>uniformly</a:t>
            </a:r>
            <a:r>
              <a:rPr lang="nl-NL" dirty="0"/>
              <a:t> cover </a:t>
            </a:r>
            <a:r>
              <a:rPr lang="nl-NL" dirty="0" err="1"/>
              <a:t>the</a:t>
            </a:r>
            <a:r>
              <a:rPr lang="nl-NL" dirty="0"/>
              <a:t> data set </a:t>
            </a:r>
            <a:r>
              <a:rPr lang="nl-NL" dirty="0" err="1"/>
              <a:t>and</a:t>
            </a:r>
            <a:r>
              <a:rPr lang="nl-NL" dirty="0"/>
              <a:t> </a:t>
            </a:r>
            <a:r>
              <a:rPr lang="nl-NL" dirty="0" err="1"/>
              <a:t>includes</a:t>
            </a:r>
            <a:r>
              <a:rPr lang="nl-NL" dirty="0"/>
              <a:t> </a:t>
            </a:r>
            <a:r>
              <a:rPr lang="nl-NL" dirty="0" err="1"/>
              <a:t>exterior</a:t>
            </a:r>
            <a:r>
              <a:rPr lang="nl-NL" dirty="0"/>
              <a:t> samples as </a:t>
            </a:r>
            <a:r>
              <a:rPr lang="nl-NL" dirty="0" err="1"/>
              <a:t>the</a:t>
            </a:r>
            <a:r>
              <a:rPr lang="nl-NL" dirty="0"/>
              <a:t> </a:t>
            </a:r>
            <a:r>
              <a:rPr lang="nl-NL" dirty="0" err="1"/>
              <a:t>calibration</a:t>
            </a:r>
            <a:r>
              <a:rPr lang="nl-NL" dirty="0"/>
              <a:t> set. The </a:t>
            </a:r>
            <a:r>
              <a:rPr lang="nl-NL" dirty="0" err="1"/>
              <a:t>remainder</a:t>
            </a:r>
            <a:r>
              <a:rPr lang="nl-NL" dirty="0"/>
              <a:t> are </a:t>
            </a:r>
            <a:r>
              <a:rPr lang="nl-NL" dirty="0" err="1"/>
              <a:t>placed</a:t>
            </a:r>
            <a:r>
              <a:rPr lang="nl-NL" dirty="0"/>
              <a:t> in </a:t>
            </a:r>
            <a:r>
              <a:rPr lang="nl-NL" dirty="0" err="1"/>
              <a:t>the</a:t>
            </a:r>
            <a:r>
              <a:rPr lang="nl-NL" dirty="0"/>
              <a:t> test set.</a:t>
            </a:r>
          </a:p>
          <a:p>
            <a:endParaRPr lang="nl-NL" dirty="0"/>
          </a:p>
          <a:p>
            <a:r>
              <a:rPr lang="nl-NL" dirty="0" err="1"/>
              <a:t>This</a:t>
            </a:r>
            <a:r>
              <a:rPr lang="nl-NL" dirty="0"/>
              <a:t> </a:t>
            </a:r>
            <a:r>
              <a:rPr lang="nl-NL" dirty="0" err="1"/>
              <a:t>method</a:t>
            </a:r>
            <a:r>
              <a:rPr lang="nl-NL" dirty="0"/>
              <a:t> </a:t>
            </a:r>
            <a:r>
              <a:rPr lang="nl-NL" dirty="0" err="1"/>
              <a:t>selects</a:t>
            </a:r>
            <a:r>
              <a:rPr lang="nl-NL" dirty="0"/>
              <a:t> samples </a:t>
            </a:r>
            <a:r>
              <a:rPr lang="nl-NL" dirty="0" err="1"/>
              <a:t>that</a:t>
            </a:r>
            <a:r>
              <a:rPr lang="nl-NL" dirty="0"/>
              <a:t> best span </a:t>
            </a:r>
            <a:r>
              <a:rPr lang="nl-NL" dirty="0" err="1"/>
              <a:t>the</a:t>
            </a:r>
            <a:r>
              <a:rPr lang="nl-NL" dirty="0"/>
              <a:t> </a:t>
            </a:r>
            <a:r>
              <a:rPr lang="nl-NL" dirty="0" err="1"/>
              <a:t>same</a:t>
            </a:r>
            <a:r>
              <a:rPr lang="nl-NL" dirty="0"/>
              <a:t> range as </a:t>
            </a:r>
            <a:r>
              <a:rPr lang="nl-NL" dirty="0" err="1"/>
              <a:t>the</a:t>
            </a:r>
            <a:r>
              <a:rPr lang="nl-NL" dirty="0"/>
              <a:t> </a:t>
            </a:r>
            <a:r>
              <a:rPr lang="nl-NL" dirty="0" err="1"/>
              <a:t>original</a:t>
            </a:r>
            <a:r>
              <a:rPr lang="nl-NL" dirty="0"/>
              <a:t> data, but </a:t>
            </a:r>
            <a:r>
              <a:rPr lang="nl-NL" dirty="0" err="1"/>
              <a:t>with</a:t>
            </a:r>
            <a:r>
              <a:rPr lang="nl-NL" dirty="0"/>
              <a:t> </a:t>
            </a:r>
            <a:r>
              <a:rPr lang="nl-NL" dirty="0" err="1"/>
              <a:t>an</a:t>
            </a:r>
            <a:r>
              <a:rPr lang="nl-NL" dirty="0"/>
              <a:t> even </a:t>
            </a:r>
            <a:r>
              <a:rPr lang="nl-NL" dirty="0" err="1"/>
              <a:t>distribution</a:t>
            </a:r>
            <a:r>
              <a:rPr lang="nl-NL" dirty="0"/>
              <a:t> of samples </a:t>
            </a:r>
            <a:r>
              <a:rPr lang="nl-NL" dirty="0" err="1"/>
              <a:t>accross</a:t>
            </a:r>
            <a:r>
              <a:rPr lang="nl-NL" dirty="0"/>
              <a:t> </a:t>
            </a:r>
            <a:r>
              <a:rPr lang="nl-NL" dirty="0" err="1"/>
              <a:t>that</a:t>
            </a:r>
            <a:r>
              <a:rPr lang="nl-NL" dirty="0"/>
              <a:t> range.</a:t>
            </a:r>
          </a:p>
          <a:p>
            <a:endParaRPr lang="nl-NL" dirty="0"/>
          </a:p>
          <a:p>
            <a:r>
              <a:rPr lang="en-US" dirty="0"/>
              <a:t>The Kennard-Stone (KS) algorithm starts by finding two samples in that have the largest Euclidean distance; these are the two samples furthest</a:t>
            </a:r>
          </a:p>
          <a:p>
            <a:r>
              <a:rPr lang="en-US" dirty="0"/>
              <a:t>apart</a:t>
            </a:r>
            <a:r>
              <a:rPr lang="en-US" b="1" dirty="0"/>
              <a:t>. Subsequent points are selected that maximize the Euclidean distance from previously selected points. </a:t>
            </a:r>
            <a:r>
              <a:rPr lang="en-US" dirty="0"/>
              <a:t>The result is that, for a given fraction (fraction) of the data to be parsed into the calibration set,</a:t>
            </a:r>
          </a:p>
          <a:p>
            <a:r>
              <a:rPr lang="en-US" dirty="0"/>
              <a:t>samples are selected to smoothly fill the data space. The remaining samples are placed into the test set.</a:t>
            </a:r>
            <a:endParaRPr lang="nl-NL" dirty="0"/>
          </a:p>
          <a:p>
            <a:endParaRPr lang="nl-NL" dirty="0"/>
          </a:p>
          <a:p>
            <a:endParaRPr lang="nl-NL" dirty="0"/>
          </a:p>
          <a:p>
            <a:r>
              <a:rPr lang="nl-NL" dirty="0"/>
              <a:t>2) </a:t>
            </a:r>
            <a:r>
              <a:rPr lang="nl-NL" dirty="0" err="1"/>
              <a:t>Reducennsamples</a:t>
            </a:r>
            <a:endParaRPr lang="nl-NL" dirty="0"/>
          </a:p>
          <a:p>
            <a:endParaRPr lang="nl-NL" dirty="0"/>
          </a:p>
          <a:p>
            <a:r>
              <a:rPr lang="nl-NL" b="1" dirty="0"/>
              <a:t>Select a subset of samples </a:t>
            </a:r>
            <a:r>
              <a:rPr lang="nl-NL" b="1" dirty="0" err="1"/>
              <a:t>by</a:t>
            </a:r>
            <a:r>
              <a:rPr lang="nl-NL" b="1" dirty="0"/>
              <a:t> </a:t>
            </a:r>
            <a:r>
              <a:rPr lang="nl-NL" b="1" dirty="0" err="1"/>
              <a:t>removing</a:t>
            </a:r>
            <a:r>
              <a:rPr lang="nl-NL" b="1" dirty="0"/>
              <a:t> </a:t>
            </a:r>
            <a:r>
              <a:rPr lang="nl-NL" b="1" dirty="0" err="1"/>
              <a:t>nearest</a:t>
            </a:r>
            <a:r>
              <a:rPr lang="nl-NL" b="1" dirty="0"/>
              <a:t> </a:t>
            </a:r>
            <a:r>
              <a:rPr lang="nl-NL" b="1" dirty="0" err="1"/>
              <a:t>neighbors</a:t>
            </a:r>
            <a:r>
              <a:rPr lang="nl-NL" dirty="0"/>
              <a:t>. </a:t>
            </a:r>
            <a:r>
              <a:rPr lang="nl-NL" b="1" dirty="0"/>
              <a:t>. </a:t>
            </a:r>
            <a:r>
              <a:rPr lang="nl-NL" b="1" dirty="0" err="1"/>
              <a:t>Performs</a:t>
            </a:r>
            <a:r>
              <a:rPr lang="nl-NL" b="1" dirty="0"/>
              <a:t> a </a:t>
            </a:r>
            <a:r>
              <a:rPr lang="nl-NL" b="1" dirty="0" err="1"/>
              <a:t>selection</a:t>
            </a:r>
            <a:r>
              <a:rPr lang="nl-NL" b="1" dirty="0"/>
              <a:t> of samples </a:t>
            </a:r>
            <a:r>
              <a:rPr lang="nl-NL" dirty="0" err="1"/>
              <a:t>which</a:t>
            </a:r>
            <a:r>
              <a:rPr lang="nl-NL" dirty="0"/>
              <a:t> </a:t>
            </a:r>
            <a:r>
              <a:rPr lang="nl-NL" dirty="0" err="1"/>
              <a:t>fill</a:t>
            </a:r>
            <a:r>
              <a:rPr lang="nl-NL" dirty="0"/>
              <a:t> out </a:t>
            </a:r>
            <a:r>
              <a:rPr lang="nl-NL" dirty="0" err="1"/>
              <a:t>the</a:t>
            </a:r>
            <a:r>
              <a:rPr lang="nl-NL" dirty="0"/>
              <a:t> multivariate </a:t>
            </a:r>
            <a:r>
              <a:rPr lang="nl-NL" dirty="0" err="1"/>
              <a:t>space</a:t>
            </a:r>
            <a:r>
              <a:rPr lang="nl-NL" dirty="0"/>
              <a:t> </a:t>
            </a:r>
            <a:r>
              <a:rPr lang="nl-NL" b="1" dirty="0" err="1"/>
              <a:t>by</a:t>
            </a:r>
            <a:r>
              <a:rPr lang="nl-NL" b="1" dirty="0"/>
              <a:t> </a:t>
            </a:r>
            <a:r>
              <a:rPr lang="nl-NL" b="1" dirty="0" err="1"/>
              <a:t>removing</a:t>
            </a:r>
            <a:r>
              <a:rPr lang="nl-NL" b="1" dirty="0"/>
              <a:t> samples </a:t>
            </a:r>
            <a:r>
              <a:rPr lang="nl-NL" b="1" dirty="0" err="1"/>
              <a:t>which</a:t>
            </a:r>
            <a:r>
              <a:rPr lang="nl-NL" b="1" dirty="0"/>
              <a:t> are </a:t>
            </a:r>
            <a:r>
              <a:rPr lang="nl-NL" b="1" dirty="0" err="1"/>
              <a:t>similar</a:t>
            </a:r>
            <a:r>
              <a:rPr lang="nl-NL" b="1" dirty="0"/>
              <a:t> </a:t>
            </a:r>
            <a:r>
              <a:rPr lang="nl-NL" b="1" dirty="0" err="1"/>
              <a:t>to</a:t>
            </a:r>
            <a:r>
              <a:rPr lang="nl-NL" b="1" dirty="0"/>
              <a:t> </a:t>
            </a:r>
            <a:r>
              <a:rPr lang="nl-NL" b="1" dirty="0" err="1"/>
              <a:t>each</a:t>
            </a:r>
            <a:r>
              <a:rPr lang="nl-NL" b="1" dirty="0"/>
              <a:t> </a:t>
            </a:r>
            <a:r>
              <a:rPr lang="nl-NL" b="1" dirty="0" err="1"/>
              <a:t>other</a:t>
            </a:r>
            <a:r>
              <a:rPr lang="nl-NL" b="1" dirty="0"/>
              <a:t> </a:t>
            </a:r>
            <a:r>
              <a:rPr lang="nl-NL" b="1" dirty="0" err="1"/>
              <a:t>based</a:t>
            </a:r>
            <a:r>
              <a:rPr lang="nl-NL" b="1" dirty="0"/>
              <a:t> on </a:t>
            </a:r>
            <a:r>
              <a:rPr lang="nl-NL" b="1" dirty="0" err="1"/>
              <a:t>nearest</a:t>
            </a:r>
            <a:r>
              <a:rPr lang="nl-NL" b="1" dirty="0"/>
              <a:t> </a:t>
            </a:r>
            <a:r>
              <a:rPr lang="nl-NL" b="1" dirty="0" err="1"/>
              <a:t>neighbor</a:t>
            </a:r>
            <a:r>
              <a:rPr lang="nl-NL" b="1" dirty="0"/>
              <a:t> </a:t>
            </a:r>
            <a:r>
              <a:rPr lang="nl-NL" b="1" dirty="0" err="1"/>
              <a:t>distance</a:t>
            </a:r>
            <a:r>
              <a:rPr lang="nl-NL" b="1" dirty="0"/>
              <a:t>. </a:t>
            </a:r>
            <a:r>
              <a:rPr lang="nl-NL" dirty="0" err="1"/>
              <a:t>This</a:t>
            </a:r>
            <a:r>
              <a:rPr lang="nl-NL" dirty="0"/>
              <a:t> </a:t>
            </a:r>
            <a:r>
              <a:rPr lang="nl-NL" dirty="0" err="1"/>
              <a:t>algorithm</a:t>
            </a:r>
            <a:r>
              <a:rPr lang="nl-NL" dirty="0"/>
              <a:t> is </a:t>
            </a:r>
            <a:r>
              <a:rPr lang="nl-NL" dirty="0" err="1"/>
              <a:t>useful</a:t>
            </a:r>
            <a:r>
              <a:rPr lang="nl-NL" dirty="0"/>
              <a:t>  in </a:t>
            </a:r>
            <a:r>
              <a:rPr lang="nl-NL" dirty="0" err="1"/>
              <a:t>selectin</a:t>
            </a:r>
            <a:r>
              <a:rPr lang="nl-NL" dirty="0"/>
              <a:t> </a:t>
            </a:r>
            <a:r>
              <a:rPr lang="nl-NL" dirty="0" err="1"/>
              <a:t>the</a:t>
            </a:r>
            <a:r>
              <a:rPr lang="nl-NL" dirty="0"/>
              <a:t> </a:t>
            </a:r>
            <a:r>
              <a:rPr lang="nl-NL" dirty="0" err="1"/>
              <a:t>minimun</a:t>
            </a:r>
            <a:r>
              <a:rPr lang="nl-NL" dirty="0"/>
              <a:t> </a:t>
            </a:r>
            <a:r>
              <a:rPr lang="nl-NL" dirty="0" err="1"/>
              <a:t>number</a:t>
            </a:r>
            <a:r>
              <a:rPr lang="nl-NL" dirty="0"/>
              <a:t> of samples </a:t>
            </a:r>
            <a:r>
              <a:rPr lang="nl-NL" dirty="0" err="1"/>
              <a:t>needed</a:t>
            </a:r>
            <a:r>
              <a:rPr lang="nl-NL" dirty="0"/>
              <a:t> </a:t>
            </a:r>
            <a:r>
              <a:rPr lang="nl-NL" dirty="0" err="1"/>
              <a:t>to</a:t>
            </a:r>
            <a:r>
              <a:rPr lang="nl-NL" dirty="0"/>
              <a:t> </a:t>
            </a:r>
            <a:r>
              <a:rPr lang="nl-NL" dirty="0" err="1"/>
              <a:t>define</a:t>
            </a:r>
            <a:r>
              <a:rPr lang="nl-NL" dirty="0"/>
              <a:t> a </a:t>
            </a:r>
            <a:r>
              <a:rPr lang="nl-NL" dirty="0" err="1"/>
              <a:t>subspace</a:t>
            </a:r>
            <a:r>
              <a:rPr lang="nl-NL" dirty="0"/>
              <a:t> </a:t>
            </a:r>
            <a:r>
              <a:rPr lang="nl-NL" dirty="0" err="1"/>
              <a:t>and</a:t>
            </a:r>
            <a:r>
              <a:rPr lang="nl-NL" dirty="0"/>
              <a:t> </a:t>
            </a:r>
            <a:r>
              <a:rPr lang="nl-NL" dirty="0" err="1"/>
              <a:t>reduce</a:t>
            </a:r>
            <a:r>
              <a:rPr lang="nl-NL" dirty="0"/>
              <a:t> </a:t>
            </a:r>
            <a:r>
              <a:rPr lang="nl-NL" dirty="0" err="1"/>
              <a:t>the</a:t>
            </a:r>
            <a:r>
              <a:rPr lang="nl-NL" dirty="0"/>
              <a:t> </a:t>
            </a:r>
            <a:r>
              <a:rPr lang="nl-NL" dirty="0" err="1"/>
              <a:t>number</a:t>
            </a:r>
            <a:r>
              <a:rPr lang="nl-NL" dirty="0"/>
              <a:t> of </a:t>
            </a:r>
            <a:r>
              <a:rPr lang="nl-NL" dirty="0" err="1"/>
              <a:t>reference</a:t>
            </a:r>
            <a:r>
              <a:rPr lang="nl-NL" dirty="0"/>
              <a:t> </a:t>
            </a:r>
            <a:r>
              <a:rPr lang="nl-NL" dirty="0" err="1"/>
              <a:t>measurements</a:t>
            </a:r>
            <a:r>
              <a:rPr lang="nl-NL" dirty="0"/>
              <a:t> </a:t>
            </a:r>
            <a:r>
              <a:rPr lang="nl-NL" dirty="0" err="1"/>
              <a:t>needed</a:t>
            </a:r>
            <a:r>
              <a:rPr lang="nl-NL" dirty="0"/>
              <a:t>, or </a:t>
            </a:r>
            <a:r>
              <a:rPr lang="nl-NL" dirty="0" err="1"/>
              <a:t>amount</a:t>
            </a:r>
            <a:r>
              <a:rPr lang="nl-NL" dirty="0"/>
              <a:t> of data </a:t>
            </a:r>
            <a:r>
              <a:rPr lang="nl-NL" dirty="0" err="1"/>
              <a:t>needed</a:t>
            </a:r>
            <a:r>
              <a:rPr lang="nl-NL" dirty="0"/>
              <a:t> </a:t>
            </a:r>
            <a:r>
              <a:rPr lang="nl-NL" dirty="0" err="1"/>
              <a:t>to</a:t>
            </a:r>
            <a:r>
              <a:rPr lang="nl-NL" dirty="0"/>
              <a:t> </a:t>
            </a:r>
            <a:r>
              <a:rPr lang="nl-NL" dirty="0" err="1"/>
              <a:t>be</a:t>
            </a:r>
            <a:r>
              <a:rPr lang="nl-NL" dirty="0"/>
              <a:t> </a:t>
            </a:r>
            <a:r>
              <a:rPr lang="nl-NL" dirty="0" err="1"/>
              <a:t>stored</a:t>
            </a:r>
            <a:r>
              <a:rPr lang="nl-NL" dirty="0"/>
              <a:t>.</a:t>
            </a:r>
          </a:p>
          <a:p>
            <a:endParaRPr lang="nl-NL" dirty="0"/>
          </a:p>
          <a:p>
            <a:r>
              <a:rPr lang="nl-NL" b="1" dirty="0" err="1"/>
              <a:t>Initially</a:t>
            </a:r>
            <a:r>
              <a:rPr lang="nl-NL" b="1" dirty="0"/>
              <a:t>, </a:t>
            </a:r>
            <a:r>
              <a:rPr lang="nl-NL" b="1" dirty="0" err="1"/>
              <a:t>the</a:t>
            </a:r>
            <a:r>
              <a:rPr lang="nl-NL" b="1" dirty="0"/>
              <a:t> </a:t>
            </a:r>
            <a:r>
              <a:rPr lang="nl-NL" b="1" dirty="0" err="1"/>
              <a:t>nearest</a:t>
            </a:r>
            <a:r>
              <a:rPr lang="nl-NL" b="1" dirty="0"/>
              <a:t> </a:t>
            </a:r>
            <a:r>
              <a:rPr lang="nl-NL" b="1" dirty="0" err="1"/>
              <a:t>neighbor</a:t>
            </a:r>
            <a:r>
              <a:rPr lang="nl-NL" b="1" dirty="0"/>
              <a:t> of </a:t>
            </a:r>
            <a:r>
              <a:rPr lang="nl-NL" b="1" dirty="0" err="1"/>
              <a:t>each</a:t>
            </a:r>
            <a:r>
              <a:rPr lang="nl-NL" b="1" dirty="0"/>
              <a:t> sample is found </a:t>
            </a:r>
            <a:r>
              <a:rPr lang="nl-NL" b="1" dirty="0" err="1"/>
              <a:t>along</a:t>
            </a:r>
            <a:r>
              <a:rPr lang="nl-NL" b="1" dirty="0"/>
              <a:t> </a:t>
            </a:r>
            <a:r>
              <a:rPr lang="nl-NL" b="1" dirty="0" err="1"/>
              <a:t>with</a:t>
            </a:r>
            <a:r>
              <a:rPr lang="nl-NL" b="1" dirty="0"/>
              <a:t> </a:t>
            </a:r>
            <a:r>
              <a:rPr lang="nl-NL" b="1" dirty="0" err="1"/>
              <a:t>the</a:t>
            </a:r>
            <a:r>
              <a:rPr lang="nl-NL" b="1" dirty="0"/>
              <a:t> </a:t>
            </a:r>
            <a:r>
              <a:rPr lang="nl-NL" b="1" dirty="0" err="1"/>
              <a:t>distance</a:t>
            </a:r>
            <a:r>
              <a:rPr lang="nl-NL" b="1" dirty="0"/>
              <a:t> </a:t>
            </a:r>
            <a:r>
              <a:rPr lang="nl-NL" b="1" dirty="0" err="1"/>
              <a:t>between</a:t>
            </a:r>
            <a:r>
              <a:rPr lang="nl-NL" b="1" dirty="0"/>
              <a:t> </a:t>
            </a:r>
            <a:r>
              <a:rPr lang="nl-NL" b="1" dirty="0" err="1"/>
              <a:t>the</a:t>
            </a:r>
            <a:r>
              <a:rPr lang="nl-NL" b="1" dirty="0"/>
              <a:t> </a:t>
            </a:r>
            <a:r>
              <a:rPr lang="nl-NL" b="1" dirty="0" err="1"/>
              <a:t>neighbors</a:t>
            </a:r>
            <a:r>
              <a:rPr lang="nl-NL" b="1" dirty="0"/>
              <a:t>. Of </a:t>
            </a:r>
            <a:r>
              <a:rPr lang="nl-NL" b="1" dirty="0" err="1"/>
              <a:t>the</a:t>
            </a:r>
            <a:r>
              <a:rPr lang="nl-NL" b="1" dirty="0"/>
              <a:t> </a:t>
            </a:r>
            <a:r>
              <a:rPr lang="nl-NL" b="1" dirty="0" err="1"/>
              <a:t>two</a:t>
            </a:r>
            <a:r>
              <a:rPr lang="nl-NL" b="1" dirty="0"/>
              <a:t> </a:t>
            </a:r>
            <a:r>
              <a:rPr lang="nl-NL" b="1" dirty="0" err="1"/>
              <a:t>nearest</a:t>
            </a:r>
            <a:r>
              <a:rPr lang="nl-NL" b="1" dirty="0"/>
              <a:t> samples, </a:t>
            </a:r>
            <a:r>
              <a:rPr lang="nl-NL" b="1" dirty="0" err="1"/>
              <a:t>one</a:t>
            </a:r>
            <a:r>
              <a:rPr lang="nl-NL" b="1" dirty="0"/>
              <a:t> is </a:t>
            </a:r>
            <a:r>
              <a:rPr lang="nl-NL" b="1" dirty="0" err="1"/>
              <a:t>excluded</a:t>
            </a:r>
            <a:r>
              <a:rPr lang="nl-NL" b="1" dirty="0"/>
              <a:t> </a:t>
            </a:r>
            <a:r>
              <a:rPr lang="nl-NL" b="1" dirty="0" err="1"/>
              <a:t>from</a:t>
            </a:r>
            <a:r>
              <a:rPr lang="nl-NL" b="1" dirty="0"/>
              <a:t> </a:t>
            </a:r>
            <a:r>
              <a:rPr lang="nl-NL" b="1" dirty="0" err="1"/>
              <a:t>the</a:t>
            </a:r>
            <a:r>
              <a:rPr lang="nl-NL" b="1" dirty="0"/>
              <a:t> data </a:t>
            </a:r>
            <a:r>
              <a:rPr lang="nl-NL" b="1" dirty="0" err="1"/>
              <a:t>and</a:t>
            </a:r>
            <a:r>
              <a:rPr lang="nl-NL" b="1" dirty="0"/>
              <a:t> </a:t>
            </a:r>
            <a:r>
              <a:rPr lang="nl-NL" b="1" dirty="0" err="1"/>
              <a:t>the</a:t>
            </a:r>
            <a:r>
              <a:rPr lang="nl-NL" b="1" dirty="0"/>
              <a:t> </a:t>
            </a:r>
            <a:r>
              <a:rPr lang="nl-NL" b="1" dirty="0" err="1"/>
              <a:t>distances</a:t>
            </a:r>
            <a:r>
              <a:rPr lang="nl-NL" b="1" dirty="0"/>
              <a:t> are </a:t>
            </a:r>
            <a:r>
              <a:rPr lang="nl-NL" b="1" dirty="0" err="1"/>
              <a:t>recalculated</a:t>
            </a:r>
            <a:r>
              <a:rPr lang="nl-NL" dirty="0"/>
              <a:t>. </a:t>
            </a:r>
            <a:r>
              <a:rPr lang="nl-NL" dirty="0" err="1"/>
              <a:t>This</a:t>
            </a:r>
            <a:r>
              <a:rPr lang="nl-NL" dirty="0"/>
              <a:t> </a:t>
            </a:r>
            <a:r>
              <a:rPr lang="nl-NL" dirty="0" err="1"/>
              <a:t>process</a:t>
            </a:r>
            <a:r>
              <a:rPr lang="nl-NL" dirty="0"/>
              <a:t> is </a:t>
            </a:r>
            <a:r>
              <a:rPr lang="nl-NL" dirty="0" err="1"/>
              <a:t>repeated</a:t>
            </a:r>
            <a:r>
              <a:rPr lang="nl-NL" dirty="0"/>
              <a:t> </a:t>
            </a:r>
            <a:r>
              <a:rPr lang="nl-NL" dirty="0" err="1"/>
              <a:t>until</a:t>
            </a:r>
            <a:r>
              <a:rPr lang="nl-NL" dirty="0"/>
              <a:t> </a:t>
            </a:r>
            <a:r>
              <a:rPr lang="nl-NL" dirty="0" err="1"/>
              <a:t>the</a:t>
            </a:r>
            <a:r>
              <a:rPr lang="nl-NL" dirty="0"/>
              <a:t> </a:t>
            </a:r>
            <a:r>
              <a:rPr lang="nl-NL" dirty="0" err="1"/>
              <a:t>either</a:t>
            </a:r>
            <a:r>
              <a:rPr lang="nl-NL" dirty="0"/>
              <a:t> </a:t>
            </a:r>
            <a:r>
              <a:rPr lang="nl-NL" dirty="0" err="1"/>
              <a:t>the</a:t>
            </a:r>
            <a:r>
              <a:rPr lang="nl-NL" dirty="0"/>
              <a:t> </a:t>
            </a:r>
            <a:r>
              <a:rPr lang="nl-NL" dirty="0" err="1"/>
              <a:t>smallest</a:t>
            </a:r>
            <a:r>
              <a:rPr lang="nl-NL" dirty="0"/>
              <a:t> </a:t>
            </a:r>
            <a:r>
              <a:rPr lang="nl-NL" dirty="0" err="1"/>
              <a:t>distance</a:t>
            </a:r>
            <a:r>
              <a:rPr lang="nl-NL" dirty="0"/>
              <a:t> </a:t>
            </a:r>
            <a:r>
              <a:rPr lang="nl-NL" dirty="0" err="1"/>
              <a:t>between</a:t>
            </a:r>
            <a:r>
              <a:rPr lang="nl-NL" dirty="0"/>
              <a:t> samples </a:t>
            </a:r>
            <a:r>
              <a:rPr lang="nl-NL" dirty="0" err="1"/>
              <a:t>reaches</a:t>
            </a:r>
            <a:r>
              <a:rPr lang="nl-NL" dirty="0"/>
              <a:t> a </a:t>
            </a:r>
            <a:r>
              <a:rPr lang="nl-NL" dirty="0" err="1"/>
              <a:t>maximun</a:t>
            </a:r>
            <a:r>
              <a:rPr lang="nl-NL" dirty="0"/>
              <a:t> limit, or </a:t>
            </a:r>
            <a:r>
              <a:rPr lang="nl-NL" dirty="0" err="1"/>
              <a:t>the</a:t>
            </a:r>
            <a:r>
              <a:rPr lang="nl-NL" dirty="0"/>
              <a:t> </a:t>
            </a:r>
            <a:r>
              <a:rPr lang="nl-NL" dirty="0" err="1"/>
              <a:t>number</a:t>
            </a:r>
            <a:r>
              <a:rPr lang="nl-NL" dirty="0"/>
              <a:t> of samples </a:t>
            </a:r>
            <a:r>
              <a:rPr lang="nl-NL" dirty="0" err="1"/>
              <a:t>reaches</a:t>
            </a:r>
            <a:r>
              <a:rPr lang="nl-NL" dirty="0"/>
              <a:t> a </a:t>
            </a:r>
            <a:r>
              <a:rPr lang="nl-NL" dirty="0" err="1"/>
              <a:t>lower</a:t>
            </a:r>
            <a:r>
              <a:rPr lang="nl-NL" dirty="0"/>
              <a:t> limit.</a:t>
            </a: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24</a:t>
            </a:fld>
            <a:endParaRPr lang="nl-NL"/>
          </a:p>
        </p:txBody>
      </p:sp>
    </p:spTree>
    <p:extLst>
      <p:ext uri="{BB962C8B-B14F-4D97-AF65-F5344CB8AC3E}">
        <p14:creationId xmlns:p14="http://schemas.microsoft.com/office/powerpoint/2010/main" val="1988704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method for determining the optimal number of latent variables is cross-validation, </a:t>
            </a:r>
            <a:r>
              <a:rPr lang="en-US" b="1" dirty="0"/>
              <a:t>which calculates the accuracy of predictions for models with an increasing number of latent variables. In its simplest implementation, the data matrix is repeatedly split into two parts, one part (calibration samples) is used to build calibration models with different numbers of latent variables, and the other part (validation samples) to calculate prediction errors.</a:t>
            </a:r>
          </a:p>
          <a:p>
            <a:endParaRPr lang="en-US" dirty="0"/>
          </a:p>
          <a:p>
            <a:r>
              <a:rPr lang="en-US" dirty="0"/>
              <a:t>After applying this procedure to all samples, for each of the models with different numbers of latent variables, an average value for the sum of squared prediction errors, or PRESS, is calculated. The optimal dimensionality for the PLS regression model is the one that minimizes this PRESS or RMSECV value.“</a:t>
            </a:r>
          </a:p>
          <a:p>
            <a:endParaRPr lang="en-US" dirty="0"/>
          </a:p>
          <a:p>
            <a:pPr algn="l"/>
            <a:r>
              <a:rPr lang="en-US" b="0" i="0" dirty="0">
                <a:effectLst/>
                <a:latin typeface="Söhne"/>
              </a:rPr>
              <a:t>"To increase the precision of the predictive model, it is useful to perform the validation experiment multiple times, reassigning observations to different sets.</a:t>
            </a:r>
          </a:p>
          <a:p>
            <a:pPr algn="l"/>
            <a:r>
              <a:rPr lang="en-US" b="0" i="0" dirty="0">
                <a:effectLst/>
                <a:latin typeface="Söhne"/>
              </a:rPr>
              <a:t>General outline of cross-validation: In practice, the calibration set is divided into separate segments of the same size</a:t>
            </a:r>
            <a:r>
              <a:rPr lang="en-US" b="1" i="0" dirty="0">
                <a:effectLst/>
                <a:latin typeface="Söhne"/>
              </a:rPr>
              <a:t>. Each segment forms a validation set each time. The division can be done in various ways. One particular case is Leave One Out, where one sample is removed at a time. Leave One Out: Overestimates the predictive capacity of the model."</a:t>
            </a:r>
          </a:p>
          <a:p>
            <a:br>
              <a:rPr lang="en-US" dirty="0"/>
            </a:b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25</a:t>
            </a:fld>
            <a:endParaRPr lang="nl-NL"/>
          </a:p>
        </p:txBody>
      </p:sp>
    </p:spTree>
    <p:extLst>
      <p:ext uri="{BB962C8B-B14F-4D97-AF65-F5344CB8AC3E}">
        <p14:creationId xmlns:p14="http://schemas.microsoft.com/office/powerpoint/2010/main" val="54077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Least Squares Discriminant Analysis (PLS-DA) is a linear classification method that combines the properties of Partial Least Squares regression with the discriminative power of a classification technique. PLS-DA is based on the PLS regression algorithm (PLS1 when dealing with a single dependent variable Y and PLS2 in the presence of multiple dependent variables Y) </a:t>
            </a:r>
            <a:r>
              <a:rPr lang="en-US" b="1" dirty="0"/>
              <a:t>which seeks latent variables with maximum covariance with the Y variables.</a:t>
            </a:r>
            <a:r>
              <a:rPr lang="en-US" dirty="0"/>
              <a:t> Relevant sources of data variability are modeled by these latent variables (LV), which are linear combinations of the original variables, allowing for graphical visualization and understanding of different data patterns and relationships through the scores and loadings of LV.</a:t>
            </a:r>
          </a:p>
          <a:p>
            <a:endParaRPr lang="en-US" dirty="0"/>
          </a:p>
          <a:p>
            <a:r>
              <a:rPr lang="en-US" dirty="0"/>
              <a:t>PLS1 – Variance is extracted individually for each y. A different set of factors for each y.</a:t>
            </a:r>
          </a:p>
          <a:p>
            <a:r>
              <a:rPr lang="en-US" dirty="0"/>
              <a:t>PLS2 – Variance is related to several y variables simultaneously. Only one set of factors.</a:t>
            </a:r>
          </a:p>
          <a:p>
            <a:endParaRPr lang="en-US" dirty="0"/>
          </a:p>
          <a:p>
            <a:r>
              <a:rPr lang="en-US" dirty="0"/>
              <a:t>PLS-DA can be considered a 'supervised' version of Principal Component Analysis (PCA) in the sense that it achieves dimensionality reduction but with full awareness of class labels. Besides its use in dimensionality reduction, it can be adapted for feature selection as well as for classification. The goal of dimensionality reduction methods like PCA and PLS-DA is to find a linear transformation that maps the data into a lower-dimensional space with minimal error. If we think of the original data matrix as a collection of m-dimensional vectors (i.e., X is an x by m matrix), the above objective can be seen as finding the transformation matrix A of am × d that optimally transforms the data matrix X into a collection of n d-dimensional vectors S. Hence, S = XA + E, where E is the error matrix. The S matrix, with its rows corresponding to the transformed vectors, provides d-dimensional scores for each of the n vectors in X. In PCA, the transformation preserves the maximum possible variation in the original data (in its first principal component). In PLS-DA, the transformation preserves the maximum possible covariance between the original data and its labeling (in its first principal component). </a:t>
            </a:r>
            <a:r>
              <a:rPr lang="en-US" b="1" dirty="0"/>
              <a:t>Both can be described as iterative processes where the error term is used to define the next principal component</a:t>
            </a:r>
            <a:r>
              <a:rPr lang="en-US" dirty="0"/>
              <a:t>. As mentioned earlier, PCA and PLS-DA are seen as unsupervised and supervised counterparts of dimensionality reduction tools. The new features representing the reduced dimensions are known as principal components.</a:t>
            </a:r>
          </a:p>
          <a:p>
            <a:endParaRPr lang="en-US" dirty="0"/>
          </a:p>
          <a:p>
            <a:r>
              <a:rPr lang="en-US" dirty="0"/>
              <a:t>PLS Discriminant Analysis (PLS-DA) is performed to enhance the separation between groups by rotating the PCA (Principal Component Analysis) components to achieve maximum class separation and to understand which variables carry class separation information. </a:t>
            </a:r>
            <a:r>
              <a:rPr lang="en-US" b="1" dirty="0"/>
              <a:t>PLS-DA consists of a classical PLS regression where the response variable is a category expressing unit class membership</a:t>
            </a:r>
            <a:r>
              <a:rPr lang="en-US" dirty="0"/>
              <a:t>. Therefore, PLS-DA does not allow for response variables other than defining the groups of individuals. As a result, all measured variables play the same role in terms of class assignment. In reality, PLS components are created by trying to strike a suitable compromise between two purposes: describing the set of explanatory variables and predicting the response variables. A classification based on PLS should benefit from this property towards constructing typologies with intrinsic predictive power."</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27</a:t>
            </a:fld>
            <a:endParaRPr lang="nl-NL"/>
          </a:p>
        </p:txBody>
      </p:sp>
    </p:spTree>
    <p:extLst>
      <p:ext uri="{BB962C8B-B14F-4D97-AF65-F5344CB8AC3E}">
        <p14:creationId xmlns:p14="http://schemas.microsoft.com/office/powerpoint/2010/main" val="37573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of a classical PLS regression where the response variable is a category expressing the membership of samples in classes. All measured variables play the same role with regard to class assignment.“</a:t>
            </a:r>
          </a:p>
          <a:p>
            <a:endParaRPr lang="en-US" dirty="0"/>
          </a:p>
          <a:p>
            <a:r>
              <a:rPr lang="en-US" b="0" i="0" dirty="0">
                <a:solidFill>
                  <a:srgbClr val="374151"/>
                </a:solidFill>
                <a:effectLst/>
                <a:latin typeface="Söhne"/>
              </a:rPr>
              <a:t>Rotating the A (Principal Component Analysis) components is also performed in order to achieve maximum separation between classes and to understand which variables carry the class separation information</a:t>
            </a:r>
          </a:p>
          <a:p>
            <a:endParaRPr lang="en-US"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PLSDA calculation procedure consists of the following stages:</a:t>
            </a:r>
          </a:p>
          <a:p>
            <a:pPr algn="l">
              <a:buFont typeface="+mj-lt"/>
              <a:buAutoNum type="arabicPeriod"/>
            </a:pPr>
            <a:r>
              <a:rPr lang="en-US" b="0" i="0" dirty="0">
                <a:solidFill>
                  <a:srgbClr val="374151"/>
                </a:solidFill>
                <a:effectLst/>
                <a:latin typeface="Söhne"/>
              </a:rPr>
              <a:t>Construction of the complete disruptive code for the matrix Y associated with Y,</a:t>
            </a:r>
          </a:p>
          <a:p>
            <a:pPr algn="l">
              <a:buFont typeface="+mj-lt"/>
              <a:buAutoNum type="arabicPeriod"/>
            </a:pPr>
            <a:r>
              <a:rPr lang="en-US" b="0" i="0" dirty="0">
                <a:solidFill>
                  <a:srgbClr val="374151"/>
                </a:solidFill>
                <a:effectLst/>
                <a:latin typeface="Söhne"/>
              </a:rPr>
              <a:t>Using the PLS2 method, with the quantitative variables X as predictors and Y as the matrix to predict</a:t>
            </a:r>
          </a:p>
          <a:p>
            <a:endParaRPr lang="nl-NL" dirty="0"/>
          </a:p>
          <a:p>
            <a:endParaRPr lang="nl-NL" dirty="0"/>
          </a:p>
          <a:p>
            <a:r>
              <a:rPr lang="nl-NL" dirty="0"/>
              <a:t>DISRUPTIVE CODE:   </a:t>
            </a:r>
            <a:r>
              <a:rPr lang="en-US" dirty="0"/>
              <a:t>It is observed that to create this complete disruptive code Y associated with y, the matrix has as many columns as classes, and each row contains only one membership. The rank of Y is equal to K-1</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28</a:t>
            </a:fld>
            <a:endParaRPr lang="nl-NL"/>
          </a:p>
        </p:txBody>
      </p:sp>
    </p:spTree>
    <p:extLst>
      <p:ext uri="{BB962C8B-B14F-4D97-AF65-F5344CB8AC3E}">
        <p14:creationId xmlns:p14="http://schemas.microsoft.com/office/powerpoint/2010/main" val="3476717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PLS-DA </a:t>
            </a:r>
            <a:r>
              <a:rPr lang="en-US" dirty="0" err="1"/>
              <a:t>devuelve</a:t>
            </a:r>
            <a:r>
              <a:rPr lang="en-US" dirty="0"/>
              <a:t> </a:t>
            </a:r>
            <a:r>
              <a:rPr lang="en-US" dirty="0" err="1"/>
              <a:t>valores</a:t>
            </a:r>
            <a:r>
              <a:rPr lang="en-US" dirty="0"/>
              <a:t> </a:t>
            </a:r>
            <a:r>
              <a:rPr lang="en-US" dirty="0" err="1"/>
              <a:t>estimados</a:t>
            </a:r>
            <a:r>
              <a:rPr lang="en-US" dirty="0"/>
              <a:t> para </a:t>
            </a:r>
            <a:r>
              <a:rPr lang="en-US" dirty="0" err="1"/>
              <a:t>cada</a:t>
            </a:r>
            <a:r>
              <a:rPr lang="en-US" dirty="0"/>
              <a:t> </a:t>
            </a:r>
            <a:r>
              <a:rPr lang="en-US" dirty="0" err="1"/>
              <a:t>muestra</a:t>
            </a:r>
            <a:r>
              <a:rPr lang="en-US" dirty="0"/>
              <a:t>  y para </a:t>
            </a:r>
            <a:r>
              <a:rPr lang="en-US" dirty="0" err="1"/>
              <a:t>cada</a:t>
            </a:r>
            <a:r>
              <a:rPr lang="en-US" dirty="0"/>
              <a:t> </a:t>
            </a:r>
            <a:r>
              <a:rPr lang="en-US" dirty="0" err="1"/>
              <a:t>clase</a:t>
            </a:r>
            <a:r>
              <a:rPr lang="en-US" dirty="0"/>
              <a:t>.  </a:t>
            </a:r>
            <a:r>
              <a:rPr lang="en-US" dirty="0" err="1"/>
              <a:t>Estos</a:t>
            </a:r>
            <a:r>
              <a:rPr lang="en-US" dirty="0"/>
              <a:t> </a:t>
            </a:r>
            <a:r>
              <a:rPr lang="en-US" dirty="0" err="1"/>
              <a:t>valores</a:t>
            </a:r>
            <a:r>
              <a:rPr lang="en-US" dirty="0"/>
              <a:t> no </a:t>
            </a:r>
            <a:r>
              <a:rPr lang="en-US" dirty="0" err="1"/>
              <a:t>serán</a:t>
            </a:r>
            <a:r>
              <a:rPr lang="en-US" dirty="0"/>
              <a:t> </a:t>
            </a:r>
            <a:r>
              <a:rPr lang="en-US" dirty="0" err="1"/>
              <a:t>exactamente</a:t>
            </a:r>
            <a:r>
              <a:rPr lang="en-US" dirty="0"/>
              <a:t> 1 </a:t>
            </a:r>
            <a:r>
              <a:rPr lang="en-US" dirty="0" err="1"/>
              <a:t>ni</a:t>
            </a:r>
            <a:r>
              <a:rPr lang="en-US" dirty="0"/>
              <a:t> 0; sin embargo, </a:t>
            </a:r>
            <a:r>
              <a:rPr lang="en-US" dirty="0" err="1"/>
              <a:t>si</a:t>
            </a:r>
            <a:r>
              <a:rPr lang="en-US" dirty="0"/>
              <a:t> </a:t>
            </a:r>
            <a:r>
              <a:rPr lang="en-US" dirty="0" err="1"/>
              <a:t>ycalculado</a:t>
            </a:r>
            <a:r>
              <a:rPr lang="en-US" dirty="0"/>
              <a:t> </a:t>
            </a:r>
            <a:r>
              <a:rPr lang="en-US" dirty="0" err="1"/>
              <a:t>está</a:t>
            </a:r>
            <a:r>
              <a:rPr lang="en-US" dirty="0"/>
              <a:t> </a:t>
            </a:r>
            <a:r>
              <a:rPr lang="en-US" dirty="0" err="1"/>
              <a:t>más</a:t>
            </a:r>
            <a:r>
              <a:rPr lang="en-US" dirty="0"/>
              <a:t> </a:t>
            </a:r>
            <a:r>
              <a:rPr lang="en-US" dirty="0" err="1"/>
              <a:t>cerca</a:t>
            </a:r>
            <a:r>
              <a:rPr lang="en-US" dirty="0"/>
              <a:t> de 0, </a:t>
            </a:r>
            <a:r>
              <a:rPr lang="en-US" dirty="0" err="1"/>
              <a:t>entonces</a:t>
            </a:r>
            <a:r>
              <a:rPr lang="en-US" dirty="0"/>
              <a:t> la </a:t>
            </a:r>
            <a:r>
              <a:rPr lang="en-US" dirty="0" err="1"/>
              <a:t>muestra</a:t>
            </a:r>
            <a:r>
              <a:rPr lang="en-US" dirty="0"/>
              <a:t> </a:t>
            </a:r>
            <a:r>
              <a:rPr lang="en-US" dirty="0" err="1"/>
              <a:t>probablemente</a:t>
            </a:r>
            <a:r>
              <a:rPr lang="en-US" dirty="0"/>
              <a:t> no </a:t>
            </a:r>
            <a:r>
              <a:rPr lang="en-US" dirty="0" err="1"/>
              <a:t>pertenezca</a:t>
            </a:r>
            <a:r>
              <a:rPr lang="en-US" dirty="0"/>
              <a:t> a </a:t>
            </a:r>
            <a:r>
              <a:rPr lang="en-US" dirty="0" err="1"/>
              <a:t>esa</a:t>
            </a:r>
            <a:r>
              <a:rPr lang="en-US" dirty="0"/>
              <a:t> </a:t>
            </a:r>
            <a:r>
              <a:rPr lang="en-US" dirty="0" err="1"/>
              <a:t>clase</a:t>
            </a:r>
            <a:r>
              <a:rPr lang="en-US" dirty="0"/>
              <a:t>, </a:t>
            </a:r>
            <a:r>
              <a:rPr lang="en-US" dirty="0" err="1"/>
              <a:t>mientras</a:t>
            </a:r>
            <a:r>
              <a:rPr lang="en-US" dirty="0"/>
              <a:t> que un valor </a:t>
            </a:r>
            <a:r>
              <a:rPr lang="en-US" dirty="0" err="1"/>
              <a:t>más</a:t>
            </a:r>
            <a:r>
              <a:rPr lang="en-US" dirty="0"/>
              <a:t> </a:t>
            </a:r>
            <a:r>
              <a:rPr lang="en-US" dirty="0" err="1"/>
              <a:t>cercano</a:t>
            </a:r>
            <a:r>
              <a:rPr lang="en-US" dirty="0"/>
              <a:t> a 1 </a:t>
            </a:r>
            <a:r>
              <a:rPr lang="en-US" dirty="0" err="1"/>
              <a:t>indicaría</a:t>
            </a:r>
            <a:r>
              <a:rPr lang="en-US" dirty="0"/>
              <a:t> lo </a:t>
            </a:r>
            <a:r>
              <a:rPr lang="en-US" dirty="0" err="1"/>
              <a:t>contrario</a:t>
            </a:r>
            <a:r>
              <a:rPr lang="en-US" dirty="0"/>
              <a:t>.</a:t>
            </a:r>
          </a:p>
          <a:p>
            <a:endParaRPr lang="en-US" dirty="0"/>
          </a:p>
          <a:p>
            <a:endParaRPr lang="en-US" dirty="0"/>
          </a:p>
          <a:p>
            <a:endParaRPr lang="en-US" dirty="0"/>
          </a:p>
          <a:p>
            <a:r>
              <a:rPr lang="en-US" dirty="0"/>
              <a:t>To make a class assignment, a threshold can be defined for each class: if </a:t>
            </a:r>
            <a:r>
              <a:rPr lang="en-US" dirty="0" err="1"/>
              <a:t>ycalcig</a:t>
            </a:r>
            <a:r>
              <a:rPr lang="en-US" dirty="0"/>
              <a:t> is greater than the threshold defined for the g-</a:t>
            </a:r>
            <a:r>
              <a:rPr lang="en-US" dirty="0" err="1"/>
              <a:t>th</a:t>
            </a:r>
            <a:r>
              <a:rPr lang="en-US" dirty="0"/>
              <a:t> class, then the </a:t>
            </a:r>
            <a:r>
              <a:rPr lang="en-US" dirty="0" err="1"/>
              <a:t>i-th</a:t>
            </a:r>
            <a:r>
              <a:rPr lang="en-US" dirty="0"/>
              <a:t> sample is assigned to the g-</a:t>
            </a:r>
            <a:r>
              <a:rPr lang="en-US" dirty="0" err="1"/>
              <a:t>th</a:t>
            </a:r>
            <a:r>
              <a:rPr lang="en-US" dirty="0"/>
              <a:t> class, otherwise not. The threshold is selected at the point where the number of false positives and false negatives is minimized. It can happen that the estimated class values for one sample are higher or lower than all the defined class thresholds. Thus, if higher, the sample would be assigned to all classes and, accordingly, would be a confused sample. Conversely, if lower, the sample would not be </a:t>
            </a:r>
            <a:r>
              <a:rPr lang="en-US" dirty="0" err="1"/>
              <a:t>recognised</a:t>
            </a:r>
            <a:r>
              <a:rPr lang="en-US" dirty="0"/>
              <a:t> as member of any class. In both cases, the sample can be defined as ‘not assigned’.</a:t>
            </a:r>
          </a:p>
          <a:p>
            <a:endParaRPr lang="en-US" dirty="0"/>
          </a:p>
          <a:p>
            <a:r>
              <a:rPr lang="en-US" dirty="0"/>
              <a:t>Thresholds can be calculated on the basis of the Bayes theorem. This assumes that the estimated values follow a relatively normal distribution, which should be comparable to what will be observed for future samples.</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29</a:t>
            </a:fld>
            <a:endParaRPr lang="nl-NL"/>
          </a:p>
        </p:txBody>
      </p:sp>
    </p:spTree>
    <p:extLst>
      <p:ext uri="{BB962C8B-B14F-4D97-AF65-F5344CB8AC3E}">
        <p14:creationId xmlns:p14="http://schemas.microsoft.com/office/powerpoint/2010/main" val="2925781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Latent variables are determined by CROSS VALIDATION</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30</a:t>
            </a:fld>
            <a:endParaRPr lang="nl-NL"/>
          </a:p>
        </p:txBody>
      </p:sp>
    </p:spTree>
    <p:extLst>
      <p:ext uri="{BB962C8B-B14F-4D97-AF65-F5344CB8AC3E}">
        <p14:creationId xmlns:p14="http://schemas.microsoft.com/office/powerpoint/2010/main" val="534110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33</a:t>
            </a:fld>
            <a:endParaRPr lang="nl-NL"/>
          </a:p>
        </p:txBody>
      </p:sp>
    </p:spTree>
    <p:extLst>
      <p:ext uri="{BB962C8B-B14F-4D97-AF65-F5344CB8AC3E}">
        <p14:creationId xmlns:p14="http://schemas.microsoft.com/office/powerpoint/2010/main" val="2537588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34</a:t>
            </a:fld>
            <a:endParaRPr lang="nl-NL"/>
          </a:p>
        </p:txBody>
      </p:sp>
    </p:spTree>
    <p:extLst>
      <p:ext uri="{BB962C8B-B14F-4D97-AF65-F5344CB8AC3E}">
        <p14:creationId xmlns:p14="http://schemas.microsoft.com/office/powerpoint/2010/main" val="111423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35</a:t>
            </a:fld>
            <a:endParaRPr lang="nl-NL"/>
          </a:p>
        </p:txBody>
      </p:sp>
    </p:spTree>
    <p:extLst>
      <p:ext uri="{BB962C8B-B14F-4D97-AF65-F5344CB8AC3E}">
        <p14:creationId xmlns:p14="http://schemas.microsoft.com/office/powerpoint/2010/main" val="178863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a:t>
            </a:fld>
            <a:endParaRPr lang="nl-NL"/>
          </a:p>
        </p:txBody>
      </p:sp>
    </p:spTree>
    <p:extLst>
      <p:ext uri="{BB962C8B-B14F-4D97-AF65-F5344CB8AC3E}">
        <p14:creationId xmlns:p14="http://schemas.microsoft.com/office/powerpoint/2010/main" val="2031434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36</a:t>
            </a:fld>
            <a:endParaRPr lang="nl-NL"/>
          </a:p>
        </p:txBody>
      </p:sp>
    </p:spTree>
    <p:extLst>
      <p:ext uri="{BB962C8B-B14F-4D97-AF65-F5344CB8AC3E}">
        <p14:creationId xmlns:p14="http://schemas.microsoft.com/office/powerpoint/2010/main" val="1532346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37</a:t>
            </a:fld>
            <a:endParaRPr lang="nl-NL"/>
          </a:p>
        </p:txBody>
      </p:sp>
    </p:spTree>
    <p:extLst>
      <p:ext uri="{BB962C8B-B14F-4D97-AF65-F5344CB8AC3E}">
        <p14:creationId xmlns:p14="http://schemas.microsoft.com/office/powerpoint/2010/main" val="3897993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38</a:t>
            </a:fld>
            <a:endParaRPr lang="nl-NL"/>
          </a:p>
        </p:txBody>
      </p:sp>
    </p:spTree>
    <p:extLst>
      <p:ext uri="{BB962C8B-B14F-4D97-AF65-F5344CB8AC3E}">
        <p14:creationId xmlns:p14="http://schemas.microsoft.com/office/powerpoint/2010/main" val="2924869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41</a:t>
            </a:fld>
            <a:endParaRPr lang="nl-NL"/>
          </a:p>
        </p:txBody>
      </p:sp>
    </p:spTree>
    <p:extLst>
      <p:ext uri="{BB962C8B-B14F-4D97-AF65-F5344CB8AC3E}">
        <p14:creationId xmlns:p14="http://schemas.microsoft.com/office/powerpoint/2010/main" val="2262021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42</a:t>
            </a:fld>
            <a:endParaRPr lang="nl-NL"/>
          </a:p>
        </p:txBody>
      </p:sp>
    </p:spTree>
    <p:extLst>
      <p:ext uri="{BB962C8B-B14F-4D97-AF65-F5344CB8AC3E}">
        <p14:creationId xmlns:p14="http://schemas.microsoft.com/office/powerpoint/2010/main" val="855726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p:txBody>
      </p:sp>
      <p:sp>
        <p:nvSpPr>
          <p:cNvPr id="4" name="Slide Number Placeholder 3"/>
          <p:cNvSpPr>
            <a:spLocks noGrp="1"/>
          </p:cNvSpPr>
          <p:nvPr>
            <p:ph type="sldNum" sz="quarter" idx="5"/>
          </p:nvPr>
        </p:nvSpPr>
        <p:spPr/>
        <p:txBody>
          <a:bodyPr/>
          <a:lstStyle/>
          <a:p>
            <a:fld id="{EE280502-1B1A-4D49-98D0-61BC40DA972D}" type="slidenum">
              <a:rPr lang="nl-NL" smtClean="0"/>
              <a:t>43</a:t>
            </a:fld>
            <a:endParaRPr lang="nl-NL"/>
          </a:p>
        </p:txBody>
      </p:sp>
    </p:spTree>
    <p:extLst>
      <p:ext uri="{BB962C8B-B14F-4D97-AF65-F5344CB8AC3E}">
        <p14:creationId xmlns:p14="http://schemas.microsoft.com/office/powerpoint/2010/main" val="118556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44</a:t>
            </a:fld>
            <a:endParaRPr lang="nl-NL"/>
          </a:p>
        </p:txBody>
      </p:sp>
    </p:spTree>
    <p:extLst>
      <p:ext uri="{BB962C8B-B14F-4D97-AF65-F5344CB8AC3E}">
        <p14:creationId xmlns:p14="http://schemas.microsoft.com/office/powerpoint/2010/main" val="274966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45</a:t>
            </a:fld>
            <a:endParaRPr lang="nl-NL"/>
          </a:p>
        </p:txBody>
      </p:sp>
    </p:spTree>
    <p:extLst>
      <p:ext uri="{BB962C8B-B14F-4D97-AF65-F5344CB8AC3E}">
        <p14:creationId xmlns:p14="http://schemas.microsoft.com/office/powerpoint/2010/main" val="2721167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46</a:t>
            </a:fld>
            <a:endParaRPr lang="nl-NL"/>
          </a:p>
        </p:txBody>
      </p:sp>
    </p:spTree>
    <p:extLst>
      <p:ext uri="{BB962C8B-B14F-4D97-AF65-F5344CB8AC3E}">
        <p14:creationId xmlns:p14="http://schemas.microsoft.com/office/powerpoint/2010/main" val="2605396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47</a:t>
            </a:fld>
            <a:endParaRPr lang="nl-NL"/>
          </a:p>
        </p:txBody>
      </p:sp>
    </p:spTree>
    <p:extLst>
      <p:ext uri="{BB962C8B-B14F-4D97-AF65-F5344CB8AC3E}">
        <p14:creationId xmlns:p14="http://schemas.microsoft.com/office/powerpoint/2010/main" val="157622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tomato</a:t>
            </a:r>
          </a:p>
        </p:txBody>
      </p:sp>
      <p:sp>
        <p:nvSpPr>
          <p:cNvPr id="4" name="Slide Number Placeholder 3"/>
          <p:cNvSpPr>
            <a:spLocks noGrp="1"/>
          </p:cNvSpPr>
          <p:nvPr>
            <p:ph type="sldNum" sz="quarter" idx="5"/>
          </p:nvPr>
        </p:nvSpPr>
        <p:spPr/>
        <p:txBody>
          <a:bodyPr/>
          <a:lstStyle/>
          <a:p>
            <a:fld id="{55D45D2F-C69D-4D90-B22B-9B2DC58DBD55}" type="slidenum">
              <a:rPr lang="nl-NL" smtClean="0"/>
              <a:t>4</a:t>
            </a:fld>
            <a:endParaRPr lang="nl-NL"/>
          </a:p>
        </p:txBody>
      </p:sp>
    </p:spTree>
    <p:extLst>
      <p:ext uri="{BB962C8B-B14F-4D97-AF65-F5344CB8AC3E}">
        <p14:creationId xmlns:p14="http://schemas.microsoft.com/office/powerpoint/2010/main" val="1200424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48</a:t>
            </a:fld>
            <a:endParaRPr lang="nl-NL"/>
          </a:p>
        </p:txBody>
      </p:sp>
    </p:spTree>
    <p:extLst>
      <p:ext uri="{BB962C8B-B14F-4D97-AF65-F5344CB8AC3E}">
        <p14:creationId xmlns:p14="http://schemas.microsoft.com/office/powerpoint/2010/main" val="2681363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51</a:t>
            </a:fld>
            <a:endParaRPr lang="nl-NL"/>
          </a:p>
        </p:txBody>
      </p:sp>
    </p:spTree>
    <p:extLst>
      <p:ext uri="{BB962C8B-B14F-4D97-AF65-F5344CB8AC3E}">
        <p14:creationId xmlns:p14="http://schemas.microsoft.com/office/powerpoint/2010/main" val="2194009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55</a:t>
            </a:fld>
            <a:endParaRPr lang="nl-NL"/>
          </a:p>
        </p:txBody>
      </p:sp>
    </p:spTree>
    <p:extLst>
      <p:ext uri="{BB962C8B-B14F-4D97-AF65-F5344CB8AC3E}">
        <p14:creationId xmlns:p14="http://schemas.microsoft.com/office/powerpoint/2010/main" val="113517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56</a:t>
            </a:fld>
            <a:endParaRPr lang="nl-NL"/>
          </a:p>
        </p:txBody>
      </p:sp>
    </p:spTree>
    <p:extLst>
      <p:ext uri="{BB962C8B-B14F-4D97-AF65-F5344CB8AC3E}">
        <p14:creationId xmlns:p14="http://schemas.microsoft.com/office/powerpoint/2010/main" val="2831797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57</a:t>
            </a:fld>
            <a:endParaRPr lang="nl-NL"/>
          </a:p>
        </p:txBody>
      </p:sp>
    </p:spTree>
    <p:extLst>
      <p:ext uri="{BB962C8B-B14F-4D97-AF65-F5344CB8AC3E}">
        <p14:creationId xmlns:p14="http://schemas.microsoft.com/office/powerpoint/2010/main" val="417575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ACKNOWLEDGMENTS</a:t>
            </a:r>
          </a:p>
        </p:txBody>
      </p:sp>
      <p:sp>
        <p:nvSpPr>
          <p:cNvPr id="4" name="Slide Number Placeholder 3"/>
          <p:cNvSpPr>
            <a:spLocks noGrp="1"/>
          </p:cNvSpPr>
          <p:nvPr>
            <p:ph type="sldNum" sz="quarter" idx="5"/>
          </p:nvPr>
        </p:nvSpPr>
        <p:spPr/>
        <p:txBody>
          <a:bodyPr/>
          <a:lstStyle/>
          <a:p>
            <a:fld id="{55D45D2F-C69D-4D90-B22B-9B2DC58DBD55}" type="slidenum">
              <a:rPr lang="nl-NL" smtClean="0"/>
              <a:t>61</a:t>
            </a:fld>
            <a:endParaRPr lang="nl-NL"/>
          </a:p>
        </p:txBody>
      </p:sp>
    </p:spTree>
    <p:extLst>
      <p:ext uri="{BB962C8B-B14F-4D97-AF65-F5344CB8AC3E}">
        <p14:creationId xmlns:p14="http://schemas.microsoft.com/office/powerpoint/2010/main" val="170291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168419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a:t>
            </a:fld>
            <a:endParaRPr lang="nl-NL"/>
          </a:p>
        </p:txBody>
      </p:sp>
    </p:spTree>
    <p:extLst>
      <p:ext uri="{BB962C8B-B14F-4D97-AF65-F5344CB8AC3E}">
        <p14:creationId xmlns:p14="http://schemas.microsoft.com/office/powerpoint/2010/main" val="281037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3300879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374151"/>
                </a:solidFill>
                <a:effectLst/>
                <a:latin typeface="Söhne"/>
              </a:rPr>
              <a:t>This is the currently accepted definition in the NIR community</a:t>
            </a: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Chemometrics is a discipline that uses mathematics, statistics and computer science to address problems related to:</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Patter recognition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Multivariate calibration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Design of experiments</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Therefore, it is  inherently interdisciplinary.</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US" b="1"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It is used to solve problems in </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u="none" strike="noStrike" dirty="0">
                <a:solidFill>
                  <a:srgbClr val="3366CC"/>
                </a:solidFill>
                <a:effectLst/>
                <a:latin typeface="Arial" panose="020B0604020202020204" pitchFamily="34" charset="0"/>
                <a:hlinkClick r:id="rId3" tooltip="Chemistry"/>
              </a:rPr>
              <a:t>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4" tooltip="Biochemistry"/>
              </a:rPr>
              <a:t>biochemistry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5" tooltip="Medicine"/>
              </a:rPr>
              <a:t>medicine</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6" tooltip="Biology"/>
              </a:rPr>
              <a:t>biology</a:t>
            </a:r>
            <a:r>
              <a:rPr lang="en-US" b="1" i="0" dirty="0">
                <a:solidFill>
                  <a:srgbClr val="202122"/>
                </a:solidFill>
                <a:effectLst/>
                <a:latin typeface="Arial" panose="020B0604020202020204" pitchFamily="34" charset="0"/>
              </a:rPr>
              <a:t> and </a:t>
            </a:r>
            <a:r>
              <a:rPr lang="en-US" b="1" i="0" u="none" strike="noStrike" dirty="0">
                <a:solidFill>
                  <a:srgbClr val="3366CC"/>
                </a:solidFill>
                <a:effectLst/>
                <a:latin typeface="Arial" panose="020B0604020202020204" pitchFamily="34" charset="0"/>
                <a:hlinkClick r:id="rId7" tooltip="Chemical engineering"/>
              </a:rPr>
              <a:t>chemical engineering</a:t>
            </a:r>
            <a:r>
              <a:rPr lang="en-US" b="1" i="0" dirty="0">
                <a:solidFill>
                  <a:srgbClr val="202122"/>
                </a:solidFill>
                <a:effectLst/>
                <a:latin typeface="Arial" panose="020B0604020202020204" pitchFamily="34" charset="0"/>
              </a:rPr>
              <a:t>. </a:t>
            </a:r>
            <a:endParaRPr b="1" dirty="0"/>
          </a:p>
        </p:txBody>
      </p:sp>
      <p:sp>
        <p:nvSpPr>
          <p:cNvPr id="180" name="Google Shape;18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CA"/>
              <a:t>9</a:t>
            </a:fld>
            <a:endParaRPr/>
          </a:p>
        </p:txBody>
      </p:sp>
    </p:spTree>
    <p:extLst>
      <p:ext uri="{BB962C8B-B14F-4D97-AF65-F5344CB8AC3E}">
        <p14:creationId xmlns:p14="http://schemas.microsoft.com/office/powerpoint/2010/main" val="287930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err="1"/>
              <a:t>Nowadays</a:t>
            </a:r>
            <a:r>
              <a:rPr lang="nl-NL" b="1" dirty="0"/>
              <a:t>, </a:t>
            </a:r>
            <a:r>
              <a:rPr lang="nl-NL" b="1" dirty="0" err="1"/>
              <a:t>analytical</a:t>
            </a:r>
            <a:r>
              <a:rPr lang="nl-NL" b="1" dirty="0"/>
              <a:t> </a:t>
            </a:r>
            <a:r>
              <a:rPr lang="nl-NL" b="1" dirty="0" err="1"/>
              <a:t>methods</a:t>
            </a:r>
            <a:r>
              <a:rPr lang="nl-NL" b="1" dirty="0"/>
              <a:t> </a:t>
            </a:r>
            <a:r>
              <a:rPr lang="nl-NL" b="1" dirty="0" err="1"/>
              <a:t>provide</a:t>
            </a:r>
            <a:r>
              <a:rPr lang="nl-NL" b="1" dirty="0"/>
              <a:t> data </a:t>
            </a:r>
            <a:r>
              <a:rPr lang="nl-NL" b="1" dirty="0" err="1"/>
              <a:t>with</a:t>
            </a:r>
            <a:r>
              <a:rPr lang="nl-NL" b="1" dirty="0"/>
              <a:t> high </a:t>
            </a:r>
            <a:r>
              <a:rPr lang="nl-NL" b="1" dirty="0" err="1"/>
              <a:t>dimensionality</a:t>
            </a:r>
            <a:endParaRPr lang="nl-NL" b="1" dirty="0"/>
          </a:p>
          <a:p>
            <a:endParaRPr lang="nl-NL" b="1" dirty="0"/>
          </a:p>
          <a:p>
            <a:r>
              <a:rPr lang="nl-NL" b="1" dirty="0" err="1"/>
              <a:t>Near</a:t>
            </a:r>
            <a:r>
              <a:rPr lang="nl-NL" b="1" dirty="0"/>
              <a:t> </a:t>
            </a:r>
            <a:r>
              <a:rPr lang="nl-NL" b="1" dirty="0" err="1"/>
              <a:t>infrared</a:t>
            </a:r>
            <a:r>
              <a:rPr lang="nl-NL" b="1" dirty="0"/>
              <a:t> </a:t>
            </a:r>
            <a:r>
              <a:rPr lang="nl-NL" b="1" dirty="0" err="1"/>
              <a:t>spectroscoppy</a:t>
            </a:r>
            <a:r>
              <a:rPr lang="nl-NL" b="1" dirty="0"/>
              <a:t>, Raman, MIR, CGMS,  </a:t>
            </a:r>
          </a:p>
          <a:p>
            <a:endParaRPr lang="nl-NL" b="1" dirty="0"/>
          </a:p>
          <a:p>
            <a:r>
              <a:rPr lang="nl-NL" b="1" dirty="0"/>
              <a:t>3 different </a:t>
            </a:r>
            <a:r>
              <a:rPr lang="nl-NL" b="1" dirty="0" err="1"/>
              <a:t>problems</a:t>
            </a:r>
            <a:endParaRPr lang="nl-NL" b="1" dirty="0"/>
          </a:p>
          <a:p>
            <a:endParaRPr lang="nl-NL" b="1" dirty="0"/>
          </a:p>
          <a:p>
            <a:pPr marL="228600" indent="-228600">
              <a:buAutoNum type="arabicParenR"/>
            </a:pPr>
            <a:r>
              <a:rPr lang="nl-NL" b="1" dirty="0"/>
              <a:t>high </a:t>
            </a:r>
            <a:r>
              <a:rPr lang="nl-NL" b="1" dirty="0" err="1"/>
              <a:t>number</a:t>
            </a:r>
            <a:r>
              <a:rPr lang="nl-NL" b="1" dirty="0"/>
              <a:t> of variables </a:t>
            </a:r>
            <a:r>
              <a:rPr lang="nl-NL" b="1" dirty="0" err="1"/>
              <a:t>that</a:t>
            </a:r>
            <a:r>
              <a:rPr lang="nl-NL" b="1" dirty="0"/>
              <a:t> are </a:t>
            </a:r>
            <a:r>
              <a:rPr lang="nl-NL" b="1" dirty="0" err="1"/>
              <a:t>correlated</a:t>
            </a:r>
            <a:r>
              <a:rPr lang="nl-NL" b="1" dirty="0"/>
              <a:t> </a:t>
            </a:r>
          </a:p>
          <a:p>
            <a:pPr marL="228600" indent="-228600">
              <a:buAutoNum type="arabicParenR"/>
            </a:pPr>
            <a:r>
              <a:rPr lang="nl-NL" b="1" dirty="0"/>
              <a:t>We </a:t>
            </a:r>
            <a:r>
              <a:rPr lang="nl-NL" b="1" dirty="0" err="1"/>
              <a:t>work</a:t>
            </a:r>
            <a:r>
              <a:rPr lang="nl-NL" b="1" dirty="0"/>
              <a:t> </a:t>
            </a:r>
            <a:r>
              <a:rPr lang="nl-NL" b="1" dirty="0" err="1"/>
              <a:t>with</a:t>
            </a:r>
            <a:r>
              <a:rPr lang="nl-NL" b="1" dirty="0"/>
              <a:t> </a:t>
            </a:r>
            <a:r>
              <a:rPr lang="nl-NL" b="1" dirty="0" err="1"/>
              <a:t>overtones</a:t>
            </a:r>
            <a:r>
              <a:rPr lang="nl-NL" b="1" dirty="0"/>
              <a:t> </a:t>
            </a:r>
            <a:r>
              <a:rPr lang="nl-NL" b="1" dirty="0" err="1"/>
              <a:t>and</a:t>
            </a:r>
            <a:r>
              <a:rPr lang="nl-NL" b="1" dirty="0"/>
              <a:t> </a:t>
            </a:r>
            <a:r>
              <a:rPr lang="nl-NL" b="1" dirty="0" err="1"/>
              <a:t>combination</a:t>
            </a:r>
            <a:r>
              <a:rPr lang="nl-NL" b="1" dirty="0"/>
              <a:t> bands,, overlapping bands</a:t>
            </a:r>
          </a:p>
          <a:p>
            <a:pPr marL="228600" indent="-228600">
              <a:buAutoNum type="arabicParenR"/>
            </a:pPr>
            <a:r>
              <a:rPr lang="nl-NL" b="1" dirty="0"/>
              <a:t>Spectra are </a:t>
            </a:r>
            <a:r>
              <a:rPr lang="nl-NL" b="1" dirty="0" err="1"/>
              <a:t>influenced</a:t>
            </a:r>
            <a:r>
              <a:rPr lang="nl-NL" b="1" dirty="0"/>
              <a:t> </a:t>
            </a:r>
            <a:r>
              <a:rPr lang="nl-NL" b="1" dirty="0" err="1"/>
              <a:t>by</a:t>
            </a:r>
            <a:r>
              <a:rPr lang="nl-NL" b="1" dirty="0"/>
              <a:t> </a:t>
            </a:r>
            <a:r>
              <a:rPr lang="nl-NL" b="1" dirty="0" err="1"/>
              <a:t>physical</a:t>
            </a:r>
            <a:r>
              <a:rPr lang="nl-NL" b="1" dirty="0"/>
              <a:t> </a:t>
            </a:r>
            <a:r>
              <a:rPr lang="nl-NL" b="1" dirty="0" err="1"/>
              <a:t>effects</a:t>
            </a:r>
            <a:endParaRPr lang="nl-NL" b="1" dirty="0"/>
          </a:p>
          <a:p>
            <a:pPr marL="228600" indent="-228600">
              <a:buAutoNum type="arabicParenR"/>
            </a:pPr>
            <a:endParaRPr lang="nl-NL" b="1" dirty="0"/>
          </a:p>
          <a:p>
            <a:pPr marL="0" indent="0">
              <a:buNone/>
            </a:pPr>
            <a:r>
              <a:rPr lang="nl-NL" b="1" dirty="0" err="1"/>
              <a:t>That</a:t>
            </a:r>
            <a:r>
              <a:rPr lang="nl-NL" b="1" dirty="0"/>
              <a:t> is </a:t>
            </a:r>
            <a:r>
              <a:rPr lang="nl-NL" b="1" dirty="0" err="1"/>
              <a:t>why</a:t>
            </a:r>
            <a:r>
              <a:rPr lang="nl-NL" b="1" dirty="0"/>
              <a:t>, we </a:t>
            </a:r>
            <a:r>
              <a:rPr lang="nl-NL" b="1" dirty="0" err="1"/>
              <a:t>need</a:t>
            </a:r>
            <a:r>
              <a:rPr lang="nl-NL" b="1" dirty="0"/>
              <a:t> multivariate analysis </a:t>
            </a:r>
            <a:r>
              <a:rPr lang="nl-NL" b="1" dirty="0" err="1"/>
              <a:t>to</a:t>
            </a:r>
            <a:r>
              <a:rPr lang="nl-NL" b="1" dirty="0"/>
              <a:t> </a:t>
            </a:r>
            <a:r>
              <a:rPr lang="nl-NL" b="1" dirty="0" err="1"/>
              <a:t>address</a:t>
            </a:r>
            <a:r>
              <a:rPr lang="nl-NL" b="1" dirty="0"/>
              <a:t> these issues.</a:t>
            </a:r>
          </a:p>
          <a:p>
            <a:pPr marL="0" indent="0">
              <a:buNone/>
            </a:pPr>
            <a:endParaRPr lang="nl-NL" b="1" dirty="0"/>
          </a:p>
          <a:p>
            <a:pPr marL="0" indent="0">
              <a:buNone/>
            </a:pPr>
            <a:endParaRPr lang="nl-NL" b="1" dirty="0"/>
          </a:p>
          <a:p>
            <a:pPr marL="0" indent="0">
              <a:buNone/>
            </a:pPr>
            <a:r>
              <a:rPr lang="en-US" b="1" dirty="0"/>
              <a:t>There's no time, but I would have loved to explain this as well</a:t>
            </a:r>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10</a:t>
            </a:fld>
            <a:endParaRPr lang="nl-NL"/>
          </a:p>
        </p:txBody>
      </p:sp>
    </p:spTree>
    <p:extLst>
      <p:ext uri="{BB962C8B-B14F-4D97-AF65-F5344CB8AC3E}">
        <p14:creationId xmlns:p14="http://schemas.microsoft.com/office/powerpoint/2010/main" val="144131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a:t>Klik om de stijl te bewerken</a:t>
            </a:r>
            <a:endParaRPr lang="en-GB"/>
          </a:p>
        </p:txBody>
      </p:sp>
      <p:sp>
        <p:nvSpPr>
          <p:cNvPr id="14"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5"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6" name="Tijdelijke aanduiding voor afbeelding 24"/>
          <p:cNvSpPr>
            <a:spLocks noGrp="1" noChangeAspect="1"/>
          </p:cNvSpPr>
          <p:nvPr>
            <p:ph type="pic" sz="quarter" idx="16"/>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7"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8"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9"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423983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4"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
        <p:nvSpPr>
          <p:cNvPr id="6" name="Titel 5"/>
          <p:cNvSpPr>
            <a:spLocks noGrp="1"/>
          </p:cNvSpPr>
          <p:nvPr>
            <p:ph type="title"/>
          </p:nvPr>
        </p:nvSpPr>
        <p:spPr>
          <a:xfrm>
            <a:off x="561600" y="169210"/>
            <a:ext cx="3816000" cy="972000"/>
          </a:xfrm>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afbeelding 24"/>
          <p:cNvSpPr>
            <a:spLocks noGrp="1" noChangeAspect="1"/>
          </p:cNvSpPr>
          <p:nvPr>
            <p:ph type="pic" sz="quarter" idx="16"/>
          </p:nvPr>
        </p:nvSpPr>
        <p:spPr>
          <a:xfrm>
            <a:off x="4607588" y="170100"/>
            <a:ext cx="4284000" cy="4284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41072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2556000" cy="1980000"/>
          </a:xfrm>
          <a:prstGeom prst="rect">
            <a:avLst/>
          </a:prstGeom>
          <a:solidFill>
            <a:schemeClr val="accent3"/>
          </a:solidFill>
        </p:spPr>
        <p:txBody>
          <a:bodyPr anchor="ctr"/>
          <a:lstStyle>
            <a:lvl1pPr marL="0" indent="0" algn="ctr">
              <a:buNone/>
              <a:defRPr sz="800"/>
            </a:lvl1pPr>
          </a:lstStyle>
          <a:p>
            <a:pPr lvl="0"/>
            <a:r>
              <a:rPr lang="nl-NL" noProof="0" dirty="0"/>
              <a:t>Klik op het pictogram als u een afbeelding wilt toevoegen</a:t>
            </a:r>
          </a:p>
        </p:txBody>
      </p:sp>
      <p:sp>
        <p:nvSpPr>
          <p:cNvPr id="4" name="Tijdelijke aanduiding voor afbeelding 24"/>
          <p:cNvSpPr>
            <a:spLocks noGrp="1" noChangeAspect="1"/>
          </p:cNvSpPr>
          <p:nvPr>
            <p:ph type="pic" sz="quarter" idx="17"/>
          </p:nvPr>
        </p:nvSpPr>
        <p:spPr>
          <a:xfrm>
            <a:off x="3478944"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337175"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3" name="Tijdelijke aanduiding voor dianummer 12"/>
          <p:cNvSpPr>
            <a:spLocks noGrp="1"/>
          </p:cNvSpPr>
          <p:nvPr>
            <p:ph type="sldNum" sz="quarter" idx="25"/>
          </p:nvPr>
        </p:nvSpPr>
        <p:spPr/>
        <p:txBody>
          <a:bodyPr/>
          <a:lstStyle/>
          <a:p>
            <a:pPr algn="r"/>
            <a:fld id="{F25965E0-7062-474C-8671-DB3A3CE669B0}" type="slidenum">
              <a:rPr lang="nl-NL" smtClean="0"/>
              <a:pPr algn="r"/>
              <a:t>‹#›</a:t>
            </a:fld>
            <a:endParaRPr lang="nl-NL"/>
          </a:p>
        </p:txBody>
      </p:sp>
      <p:sp>
        <p:nvSpPr>
          <p:cNvPr id="14" name="Titel 13"/>
          <p:cNvSpPr>
            <a:spLocks noGrp="1"/>
          </p:cNvSpPr>
          <p:nvPr>
            <p:ph type="title"/>
          </p:nvPr>
        </p:nvSpPr>
        <p:spPr/>
        <p:txBody>
          <a:bodyPr/>
          <a:lstStyle/>
          <a:p>
            <a:r>
              <a:rPr lang="nl-NL"/>
              <a:t>Klik om de stijl te bewerken</a:t>
            </a:r>
            <a:endParaRPr lang="en-GB"/>
          </a:p>
        </p:txBody>
      </p:sp>
      <p:sp>
        <p:nvSpPr>
          <p:cNvPr id="15" name="Tijdelijke aanduiding voor tekst 21"/>
          <p:cNvSpPr>
            <a:spLocks noGrp="1"/>
          </p:cNvSpPr>
          <p:nvPr>
            <p:ph type="body" sz="quarter" idx="20"/>
          </p:nvPr>
        </p:nvSpPr>
        <p:spPr>
          <a:xfrm>
            <a:off x="505856" y="3507017"/>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7" name="Tijdelijke aanduiding voor tekst 21"/>
          <p:cNvSpPr>
            <a:spLocks noGrp="1"/>
          </p:cNvSpPr>
          <p:nvPr>
            <p:ph type="body" sz="quarter" idx="26"/>
          </p:nvPr>
        </p:nvSpPr>
        <p:spPr>
          <a:xfrm>
            <a:off x="6215589"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8" name="Tijdelijke aanduiding voor tekst 21"/>
          <p:cNvSpPr>
            <a:spLocks noGrp="1"/>
          </p:cNvSpPr>
          <p:nvPr>
            <p:ph type="body" sz="quarter" idx="27"/>
          </p:nvPr>
        </p:nvSpPr>
        <p:spPr>
          <a:xfrm>
            <a:off x="3364454"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279103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4059604" cy="2987862"/>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474463"/>
            <a:ext cx="4060800" cy="298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6" name="Titel 5"/>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32627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7"/>
          </p:nvPr>
        </p:nvSpPr>
        <p:spPr/>
        <p:txBody>
          <a:bodyPr/>
          <a:lstStyle/>
          <a:p>
            <a:pPr algn="r"/>
            <a:fld id="{F25965E0-7062-474C-8671-DB3A3CE669B0}" type="slidenum">
              <a:rPr lang="nl-NL" smtClean="0"/>
              <a:pPr algn="r"/>
              <a:t>‹#›</a:t>
            </a:fld>
            <a:endParaRPr lang="nl-NL"/>
          </a:p>
        </p:txBody>
      </p:sp>
      <p:sp>
        <p:nvSpPr>
          <p:cNvPr id="7" name="Tijdelijke aanduiding voor afbeelding 24"/>
          <p:cNvSpPr>
            <a:spLocks noGrp="1" noChangeAspect="1"/>
          </p:cNvSpPr>
          <p:nvPr>
            <p:ph type="pic" sz="quarter" idx="16"/>
          </p:nvPr>
        </p:nvSpPr>
        <p:spPr>
          <a:xfrm>
            <a:off x="618745" y="1107712"/>
            <a:ext cx="8274430" cy="334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17801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noChangeAspect="1"/>
          </p:cNvSpPr>
          <p:nvPr>
            <p:ph type="pic" sz="quarter" idx="16"/>
          </p:nvPr>
        </p:nvSpPr>
        <p:spPr>
          <a:xfrm>
            <a:off x="615950" y="166688"/>
            <a:ext cx="4032000" cy="42903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7" name="Tijdelijke aanduiding voor afbeelding 24"/>
          <p:cNvSpPr>
            <a:spLocks noGrp="1" noChangeAspect="1"/>
          </p:cNvSpPr>
          <p:nvPr>
            <p:ph type="pic" sz="quarter" idx="17"/>
          </p:nvPr>
        </p:nvSpPr>
        <p:spPr>
          <a:xfrm>
            <a:off x="4859588" y="166688"/>
            <a:ext cx="4032000" cy="4289669"/>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7044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1" y="0"/>
            <a:ext cx="9143999" cy="51435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dianummer 4"/>
          <p:cNvSpPr>
            <a:spLocks noGrp="1"/>
          </p:cNvSpPr>
          <p:nvPr>
            <p:ph type="sldNum" sz="quarter" idx="17"/>
          </p:nvPr>
        </p:nvSpPr>
        <p:spPr/>
        <p:txBody>
          <a:bodyPr/>
          <a:lstStyle>
            <a:lvl1pPr>
              <a:defRPr>
                <a:solidFill>
                  <a:schemeClr val="bg1"/>
                </a:solidFill>
              </a:defRPr>
            </a:lvl1pPr>
          </a:lstStyle>
          <a:p>
            <a:pPr algn="r"/>
            <a:fld id="{F25965E0-7062-474C-8671-DB3A3CE669B0}" type="slidenum">
              <a:rPr lang="nl-NL" smtClean="0"/>
              <a:pPr algn="r"/>
              <a:t>‹#›</a:t>
            </a:fld>
            <a:endParaRPr lang="nl-NL"/>
          </a:p>
        </p:txBody>
      </p:sp>
      <p:sp>
        <p:nvSpPr>
          <p:cNvPr id="6" name="Titel 1"/>
          <p:cNvSpPr>
            <a:spLocks noGrp="1"/>
          </p:cNvSpPr>
          <p:nvPr>
            <p:ph type="title"/>
          </p:nvPr>
        </p:nvSpPr>
        <p:spPr bwMode="white">
          <a:xfrm>
            <a:off x="561600" y="172641"/>
            <a:ext cx="8330400" cy="612000"/>
          </a:xfrm>
          <a:noFill/>
          <a:ln w="0">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nl-NL" dirty="0"/>
              <a:t>Klik om de stijl te bewerken</a:t>
            </a:r>
          </a:p>
        </p:txBody>
      </p:sp>
    </p:spTree>
    <p:extLst>
      <p:ext uri="{BB962C8B-B14F-4D97-AF65-F5344CB8AC3E}">
        <p14:creationId xmlns:p14="http://schemas.microsoft.com/office/powerpoint/2010/main" val="92662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158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3" name="Tijdelijke aanduiding voor grafiek 5"/>
          <p:cNvSpPr>
            <a:spLocks noGrp="1"/>
          </p:cNvSpPr>
          <p:nvPr>
            <p:ph type="chart" sz="quarter" idx="17"/>
          </p:nvPr>
        </p:nvSpPr>
        <p:spPr>
          <a:xfrm>
            <a:off x="498238" y="1365481"/>
            <a:ext cx="8394937" cy="3092400"/>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416137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ijdelijke aanduiding voor tabel 4"/>
          <p:cNvSpPr>
            <a:spLocks noGrp="1"/>
          </p:cNvSpPr>
          <p:nvPr>
            <p:ph type="tbl" sz="quarter" idx="10"/>
          </p:nvPr>
        </p:nvSpPr>
        <p:spPr>
          <a:xfrm>
            <a:off x="620713" y="1473200"/>
            <a:ext cx="8272462" cy="2989264"/>
          </a:xfrm>
        </p:spPr>
        <p:txBody>
          <a:bodyPr/>
          <a:lstStyle>
            <a:lvl1pPr>
              <a:defRPr>
                <a:solidFill>
                  <a:schemeClr val="bg2"/>
                </a:solidFill>
              </a:defRPr>
            </a:lvl1pPr>
          </a:lstStyle>
          <a:p>
            <a:endParaRPr lang="nl-NL" dirty="0"/>
          </a:p>
        </p:txBody>
      </p:sp>
      <p:sp>
        <p:nvSpPr>
          <p:cNvPr id="4" name="Titel 3"/>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369337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7"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4" name="Titel 3"/>
          <p:cNvSpPr>
            <a:spLocks noGrp="1"/>
          </p:cNvSpPr>
          <p:nvPr>
            <p:ph type="title"/>
          </p:nvPr>
        </p:nvSpPr>
        <p:spPr>
          <a:xfrm>
            <a:off x="561600" y="169210"/>
            <a:ext cx="3816000" cy="972000"/>
          </a:xfrm>
        </p:spPr>
        <p:txBody>
          <a:bodyPr/>
          <a:lstStyle/>
          <a:p>
            <a:r>
              <a:rPr lang="nl-NL"/>
              <a:t>Klik om de stijl te bewerken</a:t>
            </a:r>
            <a:endParaRPr lang="en-GB"/>
          </a:p>
        </p:txBody>
      </p:sp>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p:cNvSpPr>
          <p:nvPr>
            <p:ph type="pic" sz="quarter" idx="19"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9"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0"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1"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2"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2034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68000"/>
            <a:ext cx="83988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p>
          <a:p>
            <a:pPr lvl="3"/>
            <a:r>
              <a:rPr lang="en-GB"/>
              <a:t>Vierde niveau</a:t>
            </a:r>
          </a:p>
          <a:p>
            <a:pPr lvl="4"/>
            <a:r>
              <a:rPr lang="en-GB"/>
              <a:t>Vijfde niveau</a:t>
            </a:r>
            <a:endParaRPr lang="en-GB"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3301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3" name="Titel 2"/>
          <p:cNvSpPr>
            <a:spLocks noGrp="1"/>
          </p:cNvSpPr>
          <p:nvPr>
            <p:ph type="title"/>
          </p:nvPr>
        </p:nvSpPr>
        <p:spPr>
          <a:xfrm>
            <a:off x="561600" y="169210"/>
            <a:ext cx="3816000" cy="972000"/>
          </a:xfrm>
        </p:spPr>
        <p:txBody>
          <a:bodyPr/>
          <a:lstStyle/>
          <a:p>
            <a:r>
              <a:rPr lang="nl-NL"/>
              <a:t>Klik om de stijl te bewerken</a:t>
            </a:r>
            <a:endParaRPr lang="en-GB"/>
          </a:p>
        </p:txBody>
      </p:sp>
      <p:sp>
        <p:nvSpPr>
          <p:cNvPr id="4" name="Tijdelijke aanduiding voor dianummer 3"/>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10"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1"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911264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1600" y="169210"/>
            <a:ext cx="8330400" cy="57683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910CB1-98AF-449A-842B-19D578E50279}" type="datetime1">
              <a:rPr lang="sr-Latn-RS" smtClean="0"/>
              <a:t>26.10.2023.</a:t>
            </a:fld>
            <a:endParaRPr lang="sr-Latn-RS"/>
          </a:p>
        </p:txBody>
      </p:sp>
      <p:sp>
        <p:nvSpPr>
          <p:cNvPr id="5" name="Footer Placeholder 4"/>
          <p:cNvSpPr>
            <a:spLocks noGrp="1"/>
          </p:cNvSpPr>
          <p:nvPr>
            <p:ph type="ftr" sz="quarter" idx="11"/>
          </p:nvPr>
        </p:nvSpPr>
        <p:spPr/>
        <p:txBody>
          <a:bodyPr/>
          <a:lstStyle/>
          <a:p>
            <a:endParaRPr lang="sr-Latn-RS"/>
          </a:p>
        </p:txBody>
      </p:sp>
      <p:sp>
        <p:nvSpPr>
          <p:cNvPr id="6" name="Slide Number Placeholder 5"/>
          <p:cNvSpPr>
            <a:spLocks noGrp="1"/>
          </p:cNvSpPr>
          <p:nvPr>
            <p:ph type="sldNum" sz="quarter" idx="12"/>
          </p:nvPr>
        </p:nvSpPr>
        <p:spPr/>
        <p:txBody>
          <a:bodyPr/>
          <a:lstStyle/>
          <a:p>
            <a:fld id="{7AD21F21-CD67-4A49-AEE5-41D1725A6586}" type="slidenum">
              <a:rPr lang="sr-Latn-RS" smtClean="0"/>
              <a:t>‹#›</a:t>
            </a:fld>
            <a:endParaRPr lang="sr-Latn-RS"/>
          </a:p>
        </p:txBody>
      </p:sp>
    </p:spTree>
    <p:extLst>
      <p:ext uri="{BB962C8B-B14F-4D97-AF65-F5344CB8AC3E}">
        <p14:creationId xmlns:p14="http://schemas.microsoft.com/office/powerpoint/2010/main" val="3487404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3"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4" name="Tijdelijke aanduiding voor tekst 6"/>
          <p:cNvSpPr>
            <a:spLocks noGrp="1"/>
          </p:cNvSpPr>
          <p:nvPr>
            <p:ph type="body" sz="quarter" idx="11"/>
          </p:nvPr>
        </p:nvSpPr>
        <p:spPr>
          <a:xfrm>
            <a:off x="47858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27049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8" name="Tijdelijke aanduiding voor afbeelding 24"/>
          <p:cNvSpPr>
            <a:spLocks noGrp="1" noChangeAspect="1"/>
          </p:cNvSpPr>
          <p:nvPr>
            <p:ph type="pic" sz="quarter" idx="17"/>
          </p:nvPr>
        </p:nvSpPr>
        <p:spPr>
          <a:xfrm>
            <a:off x="4828401" y="1474788"/>
            <a:ext cx="4051491" cy="2986087"/>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32950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6" name="Tijdelijke aanduiding voor grafiek 5"/>
          <p:cNvSpPr>
            <a:spLocks noGrp="1"/>
          </p:cNvSpPr>
          <p:nvPr>
            <p:ph type="chart" sz="quarter" idx="17"/>
          </p:nvPr>
        </p:nvSpPr>
        <p:spPr>
          <a:xfrm>
            <a:off x="4791075" y="1364830"/>
            <a:ext cx="4102100" cy="3097633"/>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89540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5" name="Tijdelijke aanduiding voor tabel 4"/>
          <p:cNvSpPr>
            <a:spLocks noGrp="1"/>
          </p:cNvSpPr>
          <p:nvPr>
            <p:ph type="tbl" sz="quarter" idx="11"/>
          </p:nvPr>
        </p:nvSpPr>
        <p:spPr>
          <a:xfrm>
            <a:off x="4791075" y="1473200"/>
            <a:ext cx="4102100" cy="2989264"/>
          </a:xfrm>
        </p:spPr>
        <p:txBody>
          <a:bodyPr/>
          <a:lstStyle>
            <a:lvl1pPr>
              <a:defRPr>
                <a:solidFill>
                  <a:schemeClr val="bg2"/>
                </a:solidFill>
              </a:defRPr>
            </a:lvl1pPr>
          </a:lstStyle>
          <a:p>
            <a:endParaRPr lang="nl-NL"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162839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4" name="Tijdelijke aanduiding voor dianummer 3"/>
          <p:cNvSpPr>
            <a:spLocks noGrp="1"/>
          </p:cNvSpPr>
          <p:nvPr>
            <p:ph type="sldNum" sz="quarter" idx="11"/>
          </p:nvPr>
        </p:nvSpPr>
        <p:spPr/>
        <p:txBody>
          <a:bodyPr/>
          <a:lstStyle/>
          <a:p>
            <a:pPr algn="r"/>
            <a:fld id="{F25965E0-7062-474C-8671-DB3A3CE669B0}" type="slidenum">
              <a:rPr lang="nl-NL" smtClean="0"/>
              <a:pPr algn="r"/>
              <a:t>‹#›</a:t>
            </a:fld>
            <a:endParaRPr lang="nl-NL"/>
          </a:p>
        </p:txBody>
      </p:sp>
      <p:sp>
        <p:nvSpPr>
          <p:cNvPr id="5" name="Tijdelijke aanduiding voor SmartArt 7"/>
          <p:cNvSpPr>
            <a:spLocks noGrp="1"/>
          </p:cNvSpPr>
          <p:nvPr>
            <p:ph type="dgm" sz="quarter" idx="10"/>
          </p:nvPr>
        </p:nvSpPr>
        <p:spPr>
          <a:xfrm>
            <a:off x="493200" y="1368000"/>
            <a:ext cx="8398800" cy="3092400"/>
          </a:xfrm>
        </p:spPr>
        <p:txBody>
          <a:bodyPr/>
          <a:lstStyle/>
          <a:p>
            <a:endParaRPr lang="nl-NL" dirty="0"/>
          </a:p>
        </p:txBody>
      </p:sp>
    </p:spTree>
    <p:extLst>
      <p:ext uri="{BB962C8B-B14F-4D97-AF65-F5344CB8AC3E}">
        <p14:creationId xmlns:p14="http://schemas.microsoft.com/office/powerpoint/2010/main" val="46075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endParaRPr lang="en-GB" dirty="0"/>
          </a:p>
        </p:txBody>
      </p:sp>
      <p:sp>
        <p:nvSpPr>
          <p:cNvPr id="4" name="Tijdelijke aanduiding voor dianummer 3"/>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3203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6"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7"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8"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2" name="Tijdelijke aanduiding voor dianummer 1"/>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4" name="Titel 3"/>
          <p:cNvSpPr>
            <a:spLocks noGrp="1"/>
          </p:cNvSpPr>
          <p:nvPr>
            <p:ph type="title"/>
          </p:nvPr>
        </p:nvSpPr>
        <p:spPr/>
        <p:txBody>
          <a:bodyPr/>
          <a:lstStyle/>
          <a:p>
            <a:r>
              <a:rPr lang="nl-NL"/>
              <a:t>Klik om de stijl te bewerken</a:t>
            </a:r>
            <a:endParaRPr lang="en-GB"/>
          </a:p>
        </p:txBody>
      </p:sp>
      <p:sp>
        <p:nvSpPr>
          <p:cNvPr id="23"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4"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5" name="Tijdelijke aanduiding voor afbeelding 24"/>
          <p:cNvSpPr>
            <a:spLocks noGrp="1" noChangeAspect="1"/>
          </p:cNvSpPr>
          <p:nvPr>
            <p:ph type="pic" sz="quarter" idx="28"/>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6"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7"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28"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386451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3"/>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61600" y="169210"/>
            <a:ext cx="8330400" cy="612000"/>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p:spPr>
        <p:txBody>
          <a:bodyPr vert="horz" wrap="square" lIns="18000" tIns="18000" rIns="91440" bIns="180000" numCol="1" anchor="t" anchorCtr="0" compatLnSpc="1">
            <a:prstTxWarp prst="textNoShape">
              <a:avLst/>
            </a:prstTxWarp>
            <a:spAutoFit/>
          </a:bodyPr>
          <a:lstStyle/>
          <a:p>
            <a:pPr lvl="0"/>
            <a:r>
              <a:rPr lang="en-GB" dirty="0" err="1"/>
              <a:t>Klik</a:t>
            </a:r>
            <a:r>
              <a:rPr lang="en-GB" dirty="0"/>
              <a:t> om de </a:t>
            </a:r>
            <a:r>
              <a:rPr lang="en-GB" dirty="0" err="1"/>
              <a:t>stijl</a:t>
            </a:r>
            <a:r>
              <a:rPr lang="en-GB" dirty="0"/>
              <a:t> </a:t>
            </a:r>
            <a:r>
              <a:rPr lang="en-GB" dirty="0" err="1"/>
              <a:t>te</a:t>
            </a:r>
            <a:r>
              <a:rPr lang="en-GB" dirty="0"/>
              <a:t> </a:t>
            </a:r>
            <a:r>
              <a:rPr lang="en-GB" dirty="0" err="1"/>
              <a:t>bewerken</a:t>
            </a:r>
            <a:endParaRPr lang="en-GB" dirty="0"/>
          </a:p>
        </p:txBody>
      </p:sp>
      <p:sp>
        <p:nvSpPr>
          <p:cNvPr id="1028" name="Tijdelijke aanduiding voor tekst 23"/>
          <p:cNvSpPr>
            <a:spLocks noGrp="1"/>
          </p:cNvSpPr>
          <p:nvPr>
            <p:ph type="body" idx="1"/>
          </p:nvPr>
        </p:nvSpPr>
        <p:spPr bwMode="auto">
          <a:xfrm>
            <a:off x="501567" y="1368000"/>
            <a:ext cx="8391607" cy="30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a:p>
            <a:pPr lvl="4"/>
            <a:endParaRPr lang="en-GB" dirty="0"/>
          </a:p>
        </p:txBody>
      </p:sp>
      <p:sp>
        <p:nvSpPr>
          <p:cNvPr id="4" name="Tijdelijke aanduiding voor dianummer 1"/>
          <p:cNvSpPr>
            <a:spLocks noGrp="1"/>
          </p:cNvSpPr>
          <p:nvPr>
            <p:ph type="sldNum" sz="quarter" idx="4"/>
          </p:nvPr>
        </p:nvSpPr>
        <p:spPr>
          <a:xfrm>
            <a:off x="8463600" y="4773600"/>
            <a:ext cx="468000" cy="123188"/>
          </a:xfrm>
          <a:prstGeom prst="rect">
            <a:avLst/>
          </a:prstGeom>
          <a:noFill/>
        </p:spPr>
        <p:txBody>
          <a:bodyPr wrap="square" tIns="0" rIns="36000" bIns="0" rtlCol="0">
            <a:noAutofit/>
          </a:bodyPr>
          <a:lstStyle>
            <a:lvl1pPr>
              <a:lnSpc>
                <a:spcPts val="900"/>
              </a:lnSpc>
              <a:defRPr lang="nl-NL" sz="800" smtClean="0">
                <a:latin typeface="Verdana" pitchFamily="34" charset="0"/>
              </a:defRPr>
            </a:lvl1pPr>
          </a:lstStyle>
          <a:p>
            <a:pPr algn="r"/>
            <a:fld id="{F25965E0-7062-474C-8671-DB3A3CE669B0}" type="slidenum">
              <a:rPr lang="nl-NL" smtClean="0"/>
              <a:pPr algn="r"/>
              <a:t>‹#›</a:t>
            </a:fld>
            <a:endParaRPr lang="nl-NL"/>
          </a:p>
        </p:txBody>
      </p:sp>
      <p:pic>
        <p:nvPicPr>
          <p:cNvPr id="3" name="Picture 2">
            <a:extLst>
              <a:ext uri="{FF2B5EF4-FFF2-40B4-BE49-F238E27FC236}">
                <a16:creationId xmlns:a16="http://schemas.microsoft.com/office/drawing/2014/main" id="{FCA1C268-A327-1364-190B-BF6DB0F8A4A1}"/>
              </a:ext>
            </a:extLst>
          </p:cNvPr>
          <p:cNvPicPr>
            <a:picLocks/>
          </p:cNvPicPr>
          <p:nvPr userDrawn="1"/>
        </p:nvPicPr>
        <p:blipFill>
          <a:blip r:embed="rId24"/>
          <a:stretch>
            <a:fillRect/>
          </a:stretch>
        </p:blipFill>
        <p:spPr bwMode="hidden">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 id="2147483675" r:id="rId21"/>
  </p:sldLayoutIdLst>
  <p:hf hdr="0" ftr="0" dt="0"/>
  <p:txStyles>
    <p:titleStyle>
      <a:lvl1pPr algn="l" rtl="0" fontAlgn="base">
        <a:lnSpc>
          <a:spcPts val="3200"/>
        </a:lnSpc>
        <a:spcBef>
          <a:spcPct val="0"/>
        </a:spcBef>
        <a:spcAft>
          <a:spcPct val="0"/>
        </a:spcAft>
        <a:defRPr sz="26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emf"/></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1.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2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3390/molecules27206795" TargetMode="External"/><Relationship Id="rId2" Type="http://schemas.openxmlformats.org/officeDocument/2006/relationships/hyperlink" Target="https://support.sas.com/resources/papers/proceedings17/0942-2017.pdf" TargetMode="Externa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600" y="169210"/>
            <a:ext cx="8385730" cy="2340000"/>
          </a:xfrm>
        </p:spPr>
        <p:txBody>
          <a:bodyPr/>
          <a:lstStyle/>
          <a:p>
            <a:pPr algn="ctr"/>
            <a:r>
              <a:rPr lang="en-US" sz="1800" dirty="0">
                <a:solidFill>
                  <a:srgbClr val="44546A"/>
                </a:solidFill>
                <a:effectLst/>
                <a:latin typeface="Verdana" panose="020B060403050404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Predicting fungal infection sensitivity of sepals in harvested tomatoes using Imaging Spectroscopy and Partial Least Squares Discriminant Analysis”.</a:t>
            </a:r>
            <a:br>
              <a:rPr lang="nl-NL"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 </a:t>
            </a:r>
            <a:br>
              <a:rPr lang="nl-NL" sz="1800" dirty="0">
                <a:effectLst/>
                <a:latin typeface="Calibri" panose="020F0502020204030204" pitchFamily="34" charset="0"/>
                <a:ea typeface="Calibri" panose="020F0502020204030204" pitchFamily="34" charset="0"/>
              </a:rPr>
            </a:br>
            <a:endParaRPr lang="en-GB" sz="1800" dirty="0"/>
          </a:p>
        </p:txBody>
      </p:sp>
      <p:sp>
        <p:nvSpPr>
          <p:cNvPr id="12" name="Tijdelijke aanduiding voor afbeelding 11"/>
          <p:cNvSpPr>
            <a:spLocks noGrp="1"/>
          </p:cNvSpPr>
          <p:nvPr>
            <p:ph type="pic" sz="quarter" idx="13"/>
          </p:nvPr>
        </p:nvSpPr>
        <p:spPr>
          <a:xfrm>
            <a:off x="471393" y="2146381"/>
            <a:ext cx="2340000" cy="2340000"/>
          </a:xfrm>
        </p:spPr>
      </p:sp>
      <p:pic>
        <p:nvPicPr>
          <p:cNvPr id="16" name="Tijdelijke aanduiding voor afbeelding 1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a:xfrm>
            <a:off x="6486431" y="2634290"/>
            <a:ext cx="2340000" cy="2340000"/>
          </a:xfrm>
        </p:spPr>
      </p:pic>
      <p:pic>
        <p:nvPicPr>
          <p:cNvPr id="14" name="Tijdelijke aanduiding voor afbeelding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a:xfrm>
            <a:off x="4884471" y="2780802"/>
            <a:ext cx="2340000" cy="2340000"/>
          </a:xfrm>
        </p:spPr>
      </p:pic>
      <p:sp>
        <p:nvSpPr>
          <p:cNvPr id="4" name="Tijdelijke aanduiding voor tekst 3"/>
          <p:cNvSpPr>
            <a:spLocks noGrp="1"/>
          </p:cNvSpPr>
          <p:nvPr>
            <p:ph type="body" sz="quarter" idx="20"/>
          </p:nvPr>
        </p:nvSpPr>
        <p:spPr>
          <a:xfrm>
            <a:off x="379134" y="1052419"/>
            <a:ext cx="8385731" cy="573674"/>
          </a:xfrm>
        </p:spPr>
        <p:txBody>
          <a:bodyPr/>
          <a:lstStyle/>
          <a:p>
            <a:pPr algn="ctr"/>
            <a:r>
              <a:rPr lang="en-GB" sz="1400" dirty="0"/>
              <a:t>Mercedes Bertotto</a:t>
            </a:r>
            <a:r>
              <a:rPr lang="en-GB" sz="1400" baseline="30000" dirty="0"/>
              <a:t>1</a:t>
            </a:r>
            <a:r>
              <a:rPr lang="en-GB" sz="1400" dirty="0"/>
              <a:t>, </a:t>
            </a:r>
            <a:r>
              <a:rPr lang="nb-NO" sz="1400" dirty="0"/>
              <a:t>Hendrik </a:t>
            </a:r>
            <a:r>
              <a:rPr lang="en-GB" sz="1400" dirty="0"/>
              <a:t>de </a:t>
            </a:r>
            <a:r>
              <a:rPr lang="nl-NL" sz="1400" dirty="0"/>
              <a:t>Villiers</a:t>
            </a:r>
            <a:r>
              <a:rPr lang="nl-NL" sz="1400" baseline="30000" dirty="0"/>
              <a:t>1</a:t>
            </a:r>
            <a:r>
              <a:rPr lang="nl-NL" sz="1400" dirty="0"/>
              <a:t>, Aneesh Chauhan</a:t>
            </a:r>
            <a:r>
              <a:rPr lang="nl-NL" sz="1400" baseline="30000" dirty="0"/>
              <a:t>1</a:t>
            </a:r>
            <a:r>
              <a:rPr lang="nl-NL" sz="1400" dirty="0"/>
              <a:t>, Esther Hogeveen-van Echtelt</a:t>
            </a:r>
            <a:r>
              <a:rPr lang="nl-NL" sz="1400" baseline="30000" dirty="0"/>
              <a:t>1</a:t>
            </a:r>
            <a:r>
              <a:rPr lang="nl-NL" sz="1400" dirty="0"/>
              <a:t>, Manon Mensink</a:t>
            </a:r>
            <a:r>
              <a:rPr lang="nl-NL" sz="1400" baseline="30000" dirty="0"/>
              <a:t>1</a:t>
            </a:r>
            <a:r>
              <a:rPr lang="nl-NL" sz="1400" dirty="0"/>
              <a:t>, </a:t>
            </a:r>
            <a:r>
              <a:rPr lang="nl-NL" sz="1400" dirty="0" err="1"/>
              <a:t>Zeljana</a:t>
            </a:r>
            <a:r>
              <a:rPr lang="nl-NL" sz="1400" dirty="0"/>
              <a:t> Grbovic</a:t>
            </a:r>
            <a:r>
              <a:rPr lang="nl-NL" sz="1400" baseline="30000" dirty="0"/>
              <a:t>2</a:t>
            </a:r>
            <a:r>
              <a:rPr lang="nl-NL" sz="1400" dirty="0"/>
              <a:t>, </a:t>
            </a:r>
            <a:r>
              <a:rPr lang="nl-NL" sz="1400" dirty="0" err="1"/>
              <a:t>Dimitrije</a:t>
            </a:r>
            <a:r>
              <a:rPr lang="nl-NL" sz="1400" dirty="0"/>
              <a:t> Stefanovic</a:t>
            </a:r>
            <a:r>
              <a:rPr lang="nl-NL" sz="1400" baseline="30000" dirty="0"/>
              <a:t>2</a:t>
            </a:r>
            <a:r>
              <a:rPr lang="nl-NL" sz="1400" dirty="0"/>
              <a:t>, Marko Panic</a:t>
            </a:r>
            <a:r>
              <a:rPr lang="nl-NL" sz="1400" baseline="30000" dirty="0"/>
              <a:t>2</a:t>
            </a:r>
            <a:r>
              <a:rPr lang="nl-NL" sz="1400" dirty="0"/>
              <a:t>, </a:t>
            </a:r>
            <a:r>
              <a:rPr lang="nl-NL" sz="1400" dirty="0" err="1"/>
              <a:t>Sanja</a:t>
            </a:r>
            <a:r>
              <a:rPr lang="nl-NL" sz="1400" dirty="0"/>
              <a:t> Brdar</a:t>
            </a:r>
            <a:r>
              <a:rPr lang="nl-NL" sz="1400" baseline="30000" dirty="0"/>
              <a:t>2</a:t>
            </a:r>
            <a:endParaRPr lang="en-GB" sz="1400" baseline="30000" dirty="0"/>
          </a:p>
          <a:p>
            <a:pPr algn="ctr"/>
            <a:r>
              <a:rPr lang="en-US" sz="1600" baseline="30000" dirty="0">
                <a:effectLst/>
                <a:latin typeface="Calibri" panose="020F0502020204030204" pitchFamily="34" charset="0"/>
                <a:ea typeface="Calibri" panose="020F0502020204030204" pitchFamily="34" charset="0"/>
              </a:rPr>
              <a:t>1</a:t>
            </a:r>
            <a:r>
              <a:rPr lang="en-US" sz="1600" dirty="0">
                <a:effectLst/>
                <a:latin typeface="Calibri" panose="020F0502020204030204" pitchFamily="34" charset="0"/>
                <a:ea typeface="Calibri" panose="020F0502020204030204" pitchFamily="34" charset="0"/>
              </a:rPr>
              <a:t>Wageningen University and Research, Netherlands</a:t>
            </a:r>
          </a:p>
          <a:p>
            <a:pPr algn="ctr"/>
            <a:r>
              <a:rPr lang="en-US" sz="1600" baseline="30000" dirty="0">
                <a:effectLst/>
                <a:latin typeface="Calibri" panose="020F0502020204030204" pitchFamily="34" charset="0"/>
                <a:ea typeface="Calibri" panose="020F0502020204030204" pitchFamily="34" charset="0"/>
              </a:rPr>
              <a:t>2</a:t>
            </a:r>
            <a:r>
              <a:rPr lang="en-US" sz="1600" dirty="0">
                <a:effectLst/>
                <a:latin typeface="Calibri" panose="020F0502020204030204" pitchFamily="34" charset="0"/>
                <a:ea typeface="Calibri" panose="020F0502020204030204" pitchFamily="34" charset="0"/>
              </a:rPr>
              <a:t>Biosens</a:t>
            </a:r>
            <a:r>
              <a:rPr lang="en-US" dirty="0">
                <a:latin typeface="Calibri" panose="020F0502020204030204" pitchFamily="34" charset="0"/>
                <a:ea typeface="Calibri" panose="020F0502020204030204" pitchFamily="34" charset="0"/>
              </a:rPr>
              <a:t>e Institute, Serbia</a:t>
            </a:r>
            <a:endParaRPr lang="en-US" sz="1600" dirty="0">
              <a:effectLst/>
              <a:latin typeface="Calibri" panose="020F0502020204030204" pitchFamily="34" charset="0"/>
              <a:ea typeface="Calibri" panose="020F0502020204030204" pitchFamily="34" charset="0"/>
            </a:endParaRPr>
          </a:p>
          <a:p>
            <a:pPr algn="ctr"/>
            <a:endParaRPr lang="en-GB" dirty="0"/>
          </a:p>
        </p:txBody>
      </p:sp>
      <p:pic>
        <p:nvPicPr>
          <p:cNvPr id="6" name="Picture 5">
            <a:extLst>
              <a:ext uri="{FF2B5EF4-FFF2-40B4-BE49-F238E27FC236}">
                <a16:creationId xmlns:a16="http://schemas.microsoft.com/office/drawing/2014/main" id="{4AEE1A0D-AF15-A7B8-2EF7-5B21ABB2A155}"/>
              </a:ext>
            </a:extLst>
          </p:cNvPr>
          <p:cNvPicPr>
            <a:picLocks noChangeAspect="1"/>
          </p:cNvPicPr>
          <p:nvPr/>
        </p:nvPicPr>
        <p:blipFill>
          <a:blip r:embed="rId5"/>
          <a:stretch>
            <a:fillRect/>
          </a:stretch>
        </p:blipFill>
        <p:spPr>
          <a:xfrm>
            <a:off x="470326" y="2146381"/>
            <a:ext cx="2341067" cy="2341067"/>
          </a:xfrm>
          <a:prstGeom prst="rect">
            <a:avLst/>
          </a:prstGeom>
        </p:spPr>
      </p:pic>
      <p:pic>
        <p:nvPicPr>
          <p:cNvPr id="8" name="Picture Placeholder 7" descr="A city with a tall tower&#10;&#10;Description automatically generated">
            <a:extLst>
              <a:ext uri="{FF2B5EF4-FFF2-40B4-BE49-F238E27FC236}">
                <a16:creationId xmlns:a16="http://schemas.microsoft.com/office/drawing/2014/main" id="{5609CD4C-7088-91E7-3C46-4B248DE3F5D6}"/>
              </a:ext>
            </a:extLst>
          </p:cNvPr>
          <p:cNvPicPr>
            <a:picLocks noGrp="1" noChangeAspect="1"/>
          </p:cNvPicPr>
          <p:nvPr>
            <p:ph type="pic" sz="quarter" idx="15"/>
          </p:nvPr>
        </p:nvPicPr>
        <p:blipFill>
          <a:blip r:embed="rId6"/>
          <a:srcRect l="25455" r="25455"/>
          <a:stretch>
            <a:fillRect/>
          </a:stretch>
        </p:blipFill>
        <p:spPr>
          <a:xfrm>
            <a:off x="3243353" y="2596480"/>
            <a:ext cx="2340000" cy="2340000"/>
          </a:xfrm>
        </p:spPr>
      </p:pic>
    </p:spTree>
    <p:extLst>
      <p:ext uri="{BB962C8B-B14F-4D97-AF65-F5344CB8AC3E}">
        <p14:creationId xmlns:p14="http://schemas.microsoft.com/office/powerpoint/2010/main" val="267837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9A8546-6016-FE31-E4C0-48D5C0E24091}"/>
              </a:ext>
            </a:extLst>
          </p:cNvPr>
          <p:cNvSpPr>
            <a:spLocks noGrp="1"/>
          </p:cNvSpPr>
          <p:nvPr>
            <p:ph type="body" sz="quarter" idx="10"/>
          </p:nvPr>
        </p:nvSpPr>
        <p:spPr>
          <a:xfrm>
            <a:off x="372600" y="1231205"/>
            <a:ext cx="8398800" cy="3092400"/>
          </a:xfrm>
        </p:spPr>
        <p:txBody>
          <a:bodyPr/>
          <a:lstStyle/>
          <a:p>
            <a:pPr>
              <a:lnSpc>
                <a:spcPct val="100000"/>
              </a:lnSpc>
            </a:pPr>
            <a:r>
              <a:rPr lang="en-US" sz="1600" dirty="0"/>
              <a:t>NIR spectra are of high dimension</a:t>
            </a:r>
          </a:p>
          <a:p>
            <a:pPr>
              <a:lnSpc>
                <a:spcPct val="100000"/>
              </a:lnSpc>
            </a:pPr>
            <a:r>
              <a:rPr lang="en-US" sz="1600" dirty="0"/>
              <a:t>The data are </a:t>
            </a:r>
            <a:r>
              <a:rPr lang="en-US" sz="1600" b="1" dirty="0">
                <a:solidFill>
                  <a:srgbClr val="FF0000"/>
                </a:solidFill>
              </a:rPr>
              <a:t>highly correlated (collinearity problem) </a:t>
            </a:r>
            <a:r>
              <a:rPr lang="en-US" sz="1600" dirty="0"/>
              <a:t>and obscured by the presence of overlapping absorbances, harmonics, and </a:t>
            </a:r>
            <a:r>
              <a:rPr lang="en-US" sz="1600" b="1" dirty="0">
                <a:solidFill>
                  <a:srgbClr val="FF0000"/>
                </a:solidFill>
              </a:rPr>
              <a:t>combination bands</a:t>
            </a:r>
          </a:p>
          <a:p>
            <a:pPr>
              <a:lnSpc>
                <a:spcPct val="100000"/>
              </a:lnSpc>
            </a:pPr>
            <a:r>
              <a:rPr lang="en-US" sz="1600" dirty="0"/>
              <a:t> Spectra are often complicated by light scattering and other physical effects</a:t>
            </a:r>
          </a:p>
          <a:p>
            <a:pPr>
              <a:lnSpc>
                <a:spcPct val="100000"/>
              </a:lnSpc>
            </a:pPr>
            <a:r>
              <a:rPr lang="en-US" sz="1600" dirty="0"/>
              <a:t> Multivariate methods (chemometrics) are required to address these issues</a:t>
            </a:r>
          </a:p>
          <a:p>
            <a:pPr algn="just">
              <a:lnSpc>
                <a:spcPct val="100000"/>
              </a:lnSpc>
            </a:pPr>
            <a:endParaRPr lang="en-US" sz="1400" dirty="0"/>
          </a:p>
          <a:p>
            <a:pPr algn="just">
              <a:lnSpc>
                <a:spcPct val="100000"/>
              </a:lnSpc>
            </a:pPr>
            <a:r>
              <a:rPr lang="en-US" sz="1400" b="1" i="1" dirty="0">
                <a:solidFill>
                  <a:srgbClr val="FF0000"/>
                </a:solidFill>
              </a:rPr>
              <a:t>“Linear algebra is the language of chemometrics. To understand most chemometric techniques, a basic understanding of linear algebra is required." </a:t>
            </a:r>
            <a:r>
              <a:rPr lang="en-US" sz="1400" b="1" dirty="0">
                <a:solidFill>
                  <a:srgbClr val="FF0000"/>
                </a:solidFill>
              </a:rPr>
              <a:t>(Wise and Gallagher, 1998)</a:t>
            </a:r>
          </a:p>
          <a:p>
            <a:pPr>
              <a:lnSpc>
                <a:spcPct val="100000"/>
              </a:lnSpc>
            </a:pPr>
            <a:endParaRPr lang="nl-NL" sz="1200" dirty="0"/>
          </a:p>
        </p:txBody>
      </p:sp>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246713"/>
            <a:ext cx="8330400" cy="448232"/>
          </a:xfrm>
        </p:spPr>
        <p:txBody>
          <a:bodyPr/>
          <a:lstStyle/>
          <a:p>
            <a:r>
              <a:rPr lang="en-US" dirty="0"/>
              <a:t>Why Chemometrics? Why Linear Algebra?</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10</a:t>
            </a:fld>
            <a:endParaRPr lang="nl-NL"/>
          </a:p>
        </p:txBody>
      </p:sp>
      <p:pic>
        <p:nvPicPr>
          <p:cNvPr id="7" name="Picture 6">
            <a:extLst>
              <a:ext uri="{FF2B5EF4-FFF2-40B4-BE49-F238E27FC236}">
                <a16:creationId xmlns:a16="http://schemas.microsoft.com/office/drawing/2014/main" id="{366B0331-DF1D-9AEF-B994-ECC4943312F8}"/>
              </a:ext>
            </a:extLst>
          </p:cNvPr>
          <p:cNvPicPr>
            <a:picLocks noChangeAspect="1"/>
          </p:cNvPicPr>
          <p:nvPr/>
        </p:nvPicPr>
        <p:blipFill>
          <a:blip r:embed="rId3"/>
          <a:stretch>
            <a:fillRect/>
          </a:stretch>
        </p:blipFill>
        <p:spPr>
          <a:xfrm>
            <a:off x="7811036" y="169210"/>
            <a:ext cx="1016569" cy="964982"/>
          </a:xfrm>
          <a:prstGeom prst="rect">
            <a:avLst/>
          </a:prstGeom>
        </p:spPr>
      </p:pic>
    </p:spTree>
    <p:extLst>
      <p:ext uri="{BB962C8B-B14F-4D97-AF65-F5344CB8AC3E}">
        <p14:creationId xmlns:p14="http://schemas.microsoft.com/office/powerpoint/2010/main" val="4112546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DFD45-74BE-44F2-2A49-8C933DD6DBB6}"/>
              </a:ext>
            </a:extLst>
          </p:cNvPr>
          <p:cNvPicPr>
            <a:picLocks noChangeAspect="1"/>
          </p:cNvPicPr>
          <p:nvPr/>
        </p:nvPicPr>
        <p:blipFill rotWithShape="1">
          <a:blip r:embed="rId3"/>
          <a:srcRect l="8839" r="63606" b="42287"/>
          <a:stretch/>
        </p:blipFill>
        <p:spPr>
          <a:xfrm>
            <a:off x="1227693" y="1331030"/>
            <a:ext cx="2113281" cy="2955512"/>
          </a:xfrm>
          <a:prstGeom prst="rect">
            <a:avLst/>
          </a:prstGeom>
        </p:spPr>
      </p:pic>
      <p:sp>
        <p:nvSpPr>
          <p:cNvPr id="3" name="Title 2">
            <a:extLst>
              <a:ext uri="{FF2B5EF4-FFF2-40B4-BE49-F238E27FC236}">
                <a16:creationId xmlns:a16="http://schemas.microsoft.com/office/drawing/2014/main" id="{D019EAED-57F6-565D-63CF-163FE5558A6D}"/>
              </a:ext>
            </a:extLst>
          </p:cNvPr>
          <p:cNvSpPr>
            <a:spLocks noGrp="1"/>
          </p:cNvSpPr>
          <p:nvPr>
            <p:ph type="title"/>
          </p:nvPr>
        </p:nvSpPr>
        <p:spPr>
          <a:xfrm>
            <a:off x="529440" y="228282"/>
            <a:ext cx="8330400" cy="576832"/>
          </a:xfrm>
        </p:spPr>
        <p:txBody>
          <a:bodyPr/>
          <a:lstStyle/>
          <a:p>
            <a:pPr algn="ctr"/>
            <a:r>
              <a:rPr lang="nl-NL" dirty="0"/>
              <a:t>Multivariate analysis</a:t>
            </a:r>
          </a:p>
        </p:txBody>
      </p:sp>
      <p:sp>
        <p:nvSpPr>
          <p:cNvPr id="4" name="Slide Number Placeholder 3">
            <a:extLst>
              <a:ext uri="{FF2B5EF4-FFF2-40B4-BE49-F238E27FC236}">
                <a16:creationId xmlns:a16="http://schemas.microsoft.com/office/drawing/2014/main" id="{3290EB77-E828-1C03-15DD-5BFBFB1DA419}"/>
              </a:ext>
            </a:extLst>
          </p:cNvPr>
          <p:cNvSpPr>
            <a:spLocks noGrp="1"/>
          </p:cNvSpPr>
          <p:nvPr>
            <p:ph type="sldNum" sz="quarter" idx="11"/>
          </p:nvPr>
        </p:nvSpPr>
        <p:spPr/>
        <p:txBody>
          <a:bodyPr/>
          <a:lstStyle/>
          <a:p>
            <a:pPr algn="r"/>
            <a:fld id="{F25965E0-7062-474C-8671-DB3A3CE669B0}" type="slidenum">
              <a:rPr lang="nl-NL" smtClean="0"/>
              <a:pPr algn="r"/>
              <a:t>11</a:t>
            </a:fld>
            <a:endParaRPr lang="nl-NL"/>
          </a:p>
        </p:txBody>
      </p:sp>
      <p:pic>
        <p:nvPicPr>
          <p:cNvPr id="6" name="Picture 5">
            <a:extLst>
              <a:ext uri="{FF2B5EF4-FFF2-40B4-BE49-F238E27FC236}">
                <a16:creationId xmlns:a16="http://schemas.microsoft.com/office/drawing/2014/main" id="{BA13CF6B-B4B5-5281-9525-A3A3CA96658E}"/>
              </a:ext>
            </a:extLst>
          </p:cNvPr>
          <p:cNvPicPr>
            <a:picLocks noChangeAspect="1"/>
          </p:cNvPicPr>
          <p:nvPr/>
        </p:nvPicPr>
        <p:blipFill>
          <a:blip r:embed="rId4"/>
          <a:stretch>
            <a:fillRect/>
          </a:stretch>
        </p:blipFill>
        <p:spPr>
          <a:xfrm>
            <a:off x="3131544" y="2052560"/>
            <a:ext cx="5728296" cy="1310184"/>
          </a:xfrm>
          <a:prstGeom prst="rect">
            <a:avLst/>
          </a:prstGeom>
        </p:spPr>
      </p:pic>
      <p:pic>
        <p:nvPicPr>
          <p:cNvPr id="1026" name="Picture 2">
            <a:extLst>
              <a:ext uri="{FF2B5EF4-FFF2-40B4-BE49-F238E27FC236}">
                <a16:creationId xmlns:a16="http://schemas.microsoft.com/office/drawing/2014/main" id="{4A2E1905-0443-C325-986B-A8E43AFF4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184" t="8055" r="5259" b="54713"/>
          <a:stretch/>
        </p:blipFill>
        <p:spPr bwMode="auto">
          <a:xfrm>
            <a:off x="6111105" y="1198372"/>
            <a:ext cx="1208080" cy="30185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6958E1B2-BD6F-7D2D-AB5F-BDAFB7D2F720}"/>
              </a:ext>
            </a:extLst>
          </p:cNvPr>
          <p:cNvSpPr/>
          <p:nvPr/>
        </p:nvSpPr>
        <p:spPr>
          <a:xfrm>
            <a:off x="3509025" y="2052560"/>
            <a:ext cx="2113281" cy="1218960"/>
          </a:xfrm>
          <a:prstGeom prst="lef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8" name="TextBox 7">
            <a:extLst>
              <a:ext uri="{FF2B5EF4-FFF2-40B4-BE49-F238E27FC236}">
                <a16:creationId xmlns:a16="http://schemas.microsoft.com/office/drawing/2014/main" id="{072C582A-139B-A2F4-CD84-E81ABF1A820F}"/>
              </a:ext>
            </a:extLst>
          </p:cNvPr>
          <p:cNvSpPr txBox="1"/>
          <p:nvPr/>
        </p:nvSpPr>
        <p:spPr>
          <a:xfrm>
            <a:off x="4180706" y="2485621"/>
            <a:ext cx="1597825" cy="323165"/>
          </a:xfrm>
          <a:prstGeom prst="rect">
            <a:avLst/>
          </a:prstGeom>
          <a:noFill/>
        </p:spPr>
        <p:txBody>
          <a:bodyPr wrap="square" rtlCol="0">
            <a:spAutoFit/>
          </a:bodyPr>
          <a:lstStyle/>
          <a:p>
            <a:pPr>
              <a:lnSpc>
                <a:spcPts val="1800"/>
              </a:lnSpc>
            </a:pPr>
            <a:r>
              <a:rPr lang="nl-NL" b="1" dirty="0">
                <a:solidFill>
                  <a:srgbClr val="FF0000"/>
                </a:solidFill>
                <a:latin typeface="Verdana" pitchFamily="34" charset="0"/>
              </a:rPr>
              <a:t>Model</a:t>
            </a:r>
          </a:p>
        </p:txBody>
      </p:sp>
      <p:pic>
        <p:nvPicPr>
          <p:cNvPr id="14" name="Picture 13">
            <a:extLst>
              <a:ext uri="{FF2B5EF4-FFF2-40B4-BE49-F238E27FC236}">
                <a16:creationId xmlns:a16="http://schemas.microsoft.com/office/drawing/2014/main" id="{B351282E-6025-A733-CE46-794BD8E04F96}"/>
              </a:ext>
            </a:extLst>
          </p:cNvPr>
          <p:cNvPicPr>
            <a:picLocks noChangeAspect="1"/>
          </p:cNvPicPr>
          <p:nvPr/>
        </p:nvPicPr>
        <p:blipFill>
          <a:blip r:embed="rId6"/>
          <a:stretch>
            <a:fillRect/>
          </a:stretch>
        </p:blipFill>
        <p:spPr>
          <a:xfrm>
            <a:off x="713343" y="2094411"/>
            <a:ext cx="514350" cy="1428750"/>
          </a:xfrm>
          <a:prstGeom prst="rect">
            <a:avLst/>
          </a:prstGeom>
        </p:spPr>
      </p:pic>
      <p:pic>
        <p:nvPicPr>
          <p:cNvPr id="16" name="Picture 15">
            <a:extLst>
              <a:ext uri="{FF2B5EF4-FFF2-40B4-BE49-F238E27FC236}">
                <a16:creationId xmlns:a16="http://schemas.microsoft.com/office/drawing/2014/main" id="{C9F37A6E-F65C-9992-2C0E-3291D8D62153}"/>
              </a:ext>
            </a:extLst>
          </p:cNvPr>
          <p:cNvPicPr>
            <a:picLocks noChangeAspect="1"/>
          </p:cNvPicPr>
          <p:nvPr/>
        </p:nvPicPr>
        <p:blipFill>
          <a:blip r:embed="rId6"/>
          <a:stretch>
            <a:fillRect/>
          </a:stretch>
        </p:blipFill>
        <p:spPr>
          <a:xfrm>
            <a:off x="7062010" y="2001535"/>
            <a:ext cx="514350" cy="1428750"/>
          </a:xfrm>
          <a:prstGeom prst="rect">
            <a:avLst/>
          </a:prstGeom>
        </p:spPr>
      </p:pic>
      <p:pic>
        <p:nvPicPr>
          <p:cNvPr id="18" name="Picture 17">
            <a:extLst>
              <a:ext uri="{FF2B5EF4-FFF2-40B4-BE49-F238E27FC236}">
                <a16:creationId xmlns:a16="http://schemas.microsoft.com/office/drawing/2014/main" id="{3FB3EAFD-7D41-BFCD-D6D0-F196D9E04B8F}"/>
              </a:ext>
            </a:extLst>
          </p:cNvPr>
          <p:cNvPicPr>
            <a:picLocks noChangeAspect="1"/>
          </p:cNvPicPr>
          <p:nvPr/>
        </p:nvPicPr>
        <p:blipFill>
          <a:blip r:embed="rId7"/>
          <a:stretch>
            <a:fillRect/>
          </a:stretch>
        </p:blipFill>
        <p:spPr>
          <a:xfrm>
            <a:off x="1505583" y="1065214"/>
            <a:ext cx="1581150" cy="333375"/>
          </a:xfrm>
          <a:prstGeom prst="rect">
            <a:avLst/>
          </a:prstGeom>
        </p:spPr>
      </p:pic>
      <p:pic>
        <p:nvPicPr>
          <p:cNvPr id="20" name="Picture 19">
            <a:extLst>
              <a:ext uri="{FF2B5EF4-FFF2-40B4-BE49-F238E27FC236}">
                <a16:creationId xmlns:a16="http://schemas.microsoft.com/office/drawing/2014/main" id="{99BC9101-C860-6BE0-872E-D7FEDA7A1C94}"/>
              </a:ext>
            </a:extLst>
          </p:cNvPr>
          <p:cNvPicPr>
            <a:picLocks noChangeAspect="1"/>
          </p:cNvPicPr>
          <p:nvPr/>
        </p:nvPicPr>
        <p:blipFill>
          <a:blip r:embed="rId8"/>
          <a:stretch>
            <a:fillRect/>
          </a:stretch>
        </p:blipFill>
        <p:spPr>
          <a:xfrm>
            <a:off x="5953145" y="906543"/>
            <a:ext cx="1524000" cy="361950"/>
          </a:xfrm>
          <a:prstGeom prst="rect">
            <a:avLst/>
          </a:prstGeom>
        </p:spPr>
      </p:pic>
      <p:sp>
        <p:nvSpPr>
          <p:cNvPr id="21" name="TextBox 20">
            <a:extLst>
              <a:ext uri="{FF2B5EF4-FFF2-40B4-BE49-F238E27FC236}">
                <a16:creationId xmlns:a16="http://schemas.microsoft.com/office/drawing/2014/main" id="{8B8D9166-663D-A8C1-1674-BD7A5DBF18F6}"/>
              </a:ext>
            </a:extLst>
          </p:cNvPr>
          <p:cNvSpPr txBox="1"/>
          <p:nvPr/>
        </p:nvSpPr>
        <p:spPr>
          <a:xfrm>
            <a:off x="234190" y="4253770"/>
            <a:ext cx="8662949" cy="323165"/>
          </a:xfrm>
          <a:prstGeom prst="rect">
            <a:avLst/>
          </a:prstGeom>
          <a:noFill/>
        </p:spPr>
        <p:txBody>
          <a:bodyPr wrap="none" rtlCol="0">
            <a:spAutoFit/>
          </a:bodyPr>
          <a:lstStyle/>
          <a:p>
            <a:pPr>
              <a:lnSpc>
                <a:spcPts val="1800"/>
              </a:lnSpc>
            </a:pPr>
            <a:r>
              <a:rPr lang="en-US" sz="1600" b="1" i="0" dirty="0">
                <a:solidFill>
                  <a:srgbClr val="374151"/>
                </a:solidFill>
                <a:effectLst/>
                <a:latin typeface="Verdana" panose="020B0604030504040204" pitchFamily="34" charset="0"/>
                <a:ea typeface="Verdana" panose="020B0604030504040204" pitchFamily="34" charset="0"/>
              </a:rPr>
              <a:t>The predictor variables are partially selective of the chemical properties</a:t>
            </a:r>
            <a:endParaRPr lang="nl-NL" sz="1600" dirty="0" err="1">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652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508397" y="732235"/>
            <a:ext cx="7886700" cy="4036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pPr>
            <a:r>
              <a:rPr lang="en-CA" sz="2100" dirty="0">
                <a:solidFill>
                  <a:srgbClr val="C00000"/>
                </a:solidFill>
                <a:latin typeface="Arial"/>
                <a:ea typeface="Arial"/>
                <a:cs typeface="Arial"/>
                <a:sym typeface="Arial"/>
              </a:rPr>
              <a:t>Data Set Preparation</a:t>
            </a:r>
            <a:endParaRPr sz="2100" dirty="0">
              <a:solidFill>
                <a:srgbClr val="C00000"/>
              </a:solidFill>
              <a:latin typeface="Arial"/>
              <a:ea typeface="Arial"/>
              <a:cs typeface="Arial"/>
              <a:sym typeface="Arial"/>
            </a:endParaRPr>
          </a:p>
        </p:txBody>
      </p:sp>
      <p:sp>
        <p:nvSpPr>
          <p:cNvPr id="788" name="Google Shape;788;p100"/>
          <p:cNvSpPr txBox="1"/>
          <p:nvPr/>
        </p:nvSpPr>
        <p:spPr>
          <a:xfrm>
            <a:off x="742950" y="234554"/>
            <a:ext cx="7886700" cy="497700"/>
          </a:xfrm>
          <a:prstGeom prst="rect">
            <a:avLst/>
          </a:prstGeom>
          <a:noFill/>
          <a:ln>
            <a:noFill/>
          </a:ln>
        </p:spPr>
        <p:txBody>
          <a:bodyPr spcFirstLastPara="1" wrap="square" lIns="68569" tIns="34275" rIns="68569" bIns="34275" anchor="ctr" anchorCtr="0">
            <a:norm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lang="en-CA" sz="2400" dirty="0">
                <a:latin typeface="Arial"/>
                <a:ea typeface="Arial"/>
                <a:cs typeface="Arial"/>
                <a:sym typeface="Arial"/>
              </a:rPr>
              <a:t>GOOD MODELING PRACTICES (GMP)</a:t>
            </a:r>
            <a:endParaRPr kumimoji="0" sz="1800" b="1" i="0" u="none" strike="noStrike" kern="1200" cap="none" spc="0" normalizeH="0" baseline="0" noProof="0" dirty="0">
              <a:ln>
                <a:noFill/>
              </a:ln>
              <a:solidFill>
                <a:srgbClr val="005172"/>
              </a:solidFill>
              <a:effectLst/>
              <a:uLnTx/>
              <a:uFillTx/>
              <a:latin typeface="Calibri" pitchFamily="34" charset="0"/>
              <a:ea typeface="+mn-ea"/>
              <a:cs typeface="+mn-cs"/>
            </a:endParaRPr>
          </a:p>
        </p:txBody>
      </p:sp>
      <p:sp>
        <p:nvSpPr>
          <p:cNvPr id="2" name="Marcador de número de diapositiva 1"/>
          <p:cNvSpPr>
            <a:spLocks noGrp="1"/>
          </p:cNvSpPr>
          <p:nvPr>
            <p:ph type="sldNum" sz="quarter" idx="12"/>
          </p:nvPr>
        </p:nvSpPr>
        <p:spPr/>
        <p:txBody>
          <a:bodyPr/>
          <a:lstStyle/>
          <a:p>
            <a:pPr marL="0" marR="0" lvl="0" indent="0" algn="l" defTabSz="514350" rtl="0" eaLnBrk="1" fontAlgn="base" latinLnBrk="0" hangingPunct="1">
              <a:lnSpc>
                <a:spcPts val="900"/>
              </a:lnSpc>
              <a:spcBef>
                <a:spcPct val="0"/>
              </a:spcBef>
              <a:spcAft>
                <a:spcPct val="0"/>
              </a:spcAft>
              <a:buClrTx/>
              <a:buSzTx/>
              <a:buFontTx/>
              <a:buNone/>
              <a:tabLst/>
              <a:defRPr/>
            </a:pPr>
            <a:fld id="{A3EE0AAB-F82B-486A-97FF-0C5631F72C65}" type="slidenum">
              <a:rPr kumimoji="0" lang="en-GB" sz="800" b="0" i="0" u="none" strike="noStrike" kern="1200" cap="none" spc="0" normalizeH="0" baseline="0" noProof="0" smtClean="0">
                <a:ln>
                  <a:noFill/>
                </a:ln>
                <a:solidFill>
                  <a:prstClr val="white"/>
                </a:solidFill>
                <a:effectLst/>
                <a:uLnTx/>
                <a:uFillTx/>
                <a:latin typeface="Verdana" pitchFamily="34" charset="0"/>
                <a:ea typeface="+mn-ea"/>
                <a:cs typeface="+mn-cs"/>
              </a:rPr>
              <a:pPr marL="0" marR="0" lvl="0" indent="0" algn="l" defTabSz="514350" rtl="0" eaLnBrk="1" fontAlgn="base" latinLnBrk="0" hangingPunct="1">
                <a:lnSpc>
                  <a:spcPts val="900"/>
                </a:lnSpc>
                <a:spcBef>
                  <a:spcPct val="0"/>
                </a:spcBef>
                <a:spcAft>
                  <a:spcPct val="0"/>
                </a:spcAft>
                <a:buClrTx/>
                <a:buSzTx/>
                <a:buFontTx/>
                <a:buNone/>
                <a:tabLst/>
                <a:defRPr/>
              </a:pPr>
              <a:t>12</a:t>
            </a:fld>
            <a:endParaRPr kumimoji="0" lang="en-GB" sz="800" b="0" i="0" u="none" strike="noStrike" kern="1200" cap="none" spc="0" normalizeH="0" baseline="0" noProof="0">
              <a:ln>
                <a:noFill/>
              </a:ln>
              <a:solidFill>
                <a:prstClr val="white"/>
              </a:solidFill>
              <a:effectLst/>
              <a:uLnTx/>
              <a:uFillTx/>
              <a:latin typeface="Verdana" pitchFamily="34" charset="0"/>
              <a:ea typeface="+mn-ea"/>
              <a:cs typeface="+mn-cs"/>
            </a:endParaRPr>
          </a:p>
        </p:txBody>
      </p:sp>
      <p:pic>
        <p:nvPicPr>
          <p:cNvPr id="4" name="Picture 3">
            <a:extLst>
              <a:ext uri="{FF2B5EF4-FFF2-40B4-BE49-F238E27FC236}">
                <a16:creationId xmlns:a16="http://schemas.microsoft.com/office/drawing/2014/main" id="{FF53F21A-B9E7-076D-EB15-46CEE1251825}"/>
              </a:ext>
            </a:extLst>
          </p:cNvPr>
          <p:cNvPicPr>
            <a:picLocks noChangeAspect="1"/>
          </p:cNvPicPr>
          <p:nvPr/>
        </p:nvPicPr>
        <p:blipFill>
          <a:blip r:embed="rId3"/>
          <a:stretch>
            <a:fillRect/>
          </a:stretch>
        </p:blipFill>
        <p:spPr>
          <a:xfrm>
            <a:off x="0" y="1553778"/>
            <a:ext cx="4448175" cy="2828925"/>
          </a:xfrm>
          <a:prstGeom prst="rect">
            <a:avLst/>
          </a:prstGeom>
        </p:spPr>
      </p:pic>
      <p:cxnSp>
        <p:nvCxnSpPr>
          <p:cNvPr id="6" name="Straight Connector 5">
            <a:extLst>
              <a:ext uri="{FF2B5EF4-FFF2-40B4-BE49-F238E27FC236}">
                <a16:creationId xmlns:a16="http://schemas.microsoft.com/office/drawing/2014/main" id="{6B14BA5B-CE6C-DCDD-5C21-71F084E9AFEA}"/>
              </a:ext>
            </a:extLst>
          </p:cNvPr>
          <p:cNvCxnSpPr/>
          <p:nvPr/>
        </p:nvCxnSpPr>
        <p:spPr>
          <a:xfrm>
            <a:off x="4618746" y="1420837"/>
            <a:ext cx="0" cy="3414357"/>
          </a:xfrm>
          <a:prstGeom prst="line">
            <a:avLst/>
          </a:prstGeom>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02710AC1-98F0-D11E-D3C2-27336D6AE32F}"/>
              </a:ext>
            </a:extLst>
          </p:cNvPr>
          <p:cNvPicPr>
            <a:picLocks noChangeAspect="1"/>
          </p:cNvPicPr>
          <p:nvPr/>
        </p:nvPicPr>
        <p:blipFill>
          <a:blip r:embed="rId4"/>
          <a:stretch>
            <a:fillRect/>
          </a:stretch>
        </p:blipFill>
        <p:spPr>
          <a:xfrm>
            <a:off x="5023935" y="2454505"/>
            <a:ext cx="3283974" cy="1347019"/>
          </a:xfrm>
          <a:prstGeom prst="rect">
            <a:avLst/>
          </a:prstGeom>
        </p:spPr>
      </p:pic>
    </p:spTree>
    <p:extLst>
      <p:ext uri="{BB962C8B-B14F-4D97-AF65-F5344CB8AC3E}">
        <p14:creationId xmlns:p14="http://schemas.microsoft.com/office/powerpoint/2010/main" val="66301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B5806-123D-C73C-9FFC-D5E65EE57420}"/>
              </a:ext>
            </a:extLst>
          </p:cNvPr>
          <p:cNvSpPr>
            <a:spLocks noGrp="1"/>
          </p:cNvSpPr>
          <p:nvPr>
            <p:ph type="title"/>
          </p:nvPr>
        </p:nvSpPr>
        <p:spPr>
          <a:xfrm>
            <a:off x="406800" y="1949184"/>
            <a:ext cx="8330400" cy="576832"/>
          </a:xfrm>
        </p:spPr>
        <p:txBody>
          <a:bodyPr/>
          <a:lstStyle/>
          <a:p>
            <a:pPr algn="ctr"/>
            <a:r>
              <a:rPr lang="nl-NL" dirty="0"/>
              <a:t>Feature </a:t>
            </a:r>
            <a:r>
              <a:rPr lang="nl-NL" dirty="0" err="1"/>
              <a:t>selection</a:t>
            </a:r>
            <a:r>
              <a:rPr lang="nl-NL" dirty="0"/>
              <a:t> </a:t>
            </a:r>
            <a:r>
              <a:rPr lang="nl-NL" dirty="0" err="1"/>
              <a:t>methods</a:t>
            </a:r>
            <a:endParaRPr lang="nl-NL" dirty="0"/>
          </a:p>
        </p:txBody>
      </p:sp>
      <p:sp>
        <p:nvSpPr>
          <p:cNvPr id="4" name="Slide Number Placeholder 3">
            <a:extLst>
              <a:ext uri="{FF2B5EF4-FFF2-40B4-BE49-F238E27FC236}">
                <a16:creationId xmlns:a16="http://schemas.microsoft.com/office/drawing/2014/main" id="{F8559B98-4A98-9F1E-33F0-1A4315E633E1}"/>
              </a:ext>
            </a:extLst>
          </p:cNvPr>
          <p:cNvSpPr>
            <a:spLocks noGrp="1"/>
          </p:cNvSpPr>
          <p:nvPr>
            <p:ph type="sldNum" sz="quarter" idx="11"/>
          </p:nvPr>
        </p:nvSpPr>
        <p:spPr/>
        <p:txBody>
          <a:bodyPr/>
          <a:lstStyle/>
          <a:p>
            <a:pPr algn="r"/>
            <a:fld id="{F25965E0-7062-474C-8671-DB3A3CE669B0}" type="slidenum">
              <a:rPr lang="nl-NL" smtClean="0"/>
              <a:pPr algn="r"/>
              <a:t>13</a:t>
            </a:fld>
            <a:endParaRPr lang="nl-NL"/>
          </a:p>
        </p:txBody>
      </p:sp>
    </p:spTree>
    <p:extLst>
      <p:ext uri="{BB962C8B-B14F-4D97-AF65-F5344CB8AC3E}">
        <p14:creationId xmlns:p14="http://schemas.microsoft.com/office/powerpoint/2010/main" val="2333274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2"/>
          <p:cNvSpPr txBox="1">
            <a:spLocks noGrp="1"/>
          </p:cNvSpPr>
          <p:nvPr>
            <p:ph type="title"/>
          </p:nvPr>
        </p:nvSpPr>
        <p:spPr>
          <a:xfrm>
            <a:off x="1485900" y="342777"/>
            <a:ext cx="6172200" cy="475562"/>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chemeClr val="lt1"/>
              </a:buClr>
              <a:buSzPts val="2800"/>
            </a:pPr>
            <a:r>
              <a:rPr lang="es-ES" sz="2100" b="1" dirty="0" err="1">
                <a:latin typeface="Arial"/>
                <a:ea typeface="Arial"/>
                <a:cs typeface="Arial"/>
                <a:sym typeface="Arial"/>
              </a:rPr>
              <a:t>Feature</a:t>
            </a:r>
            <a:r>
              <a:rPr lang="es-ES" sz="2100" b="1" dirty="0">
                <a:latin typeface="Arial"/>
                <a:ea typeface="Arial"/>
                <a:cs typeface="Arial"/>
                <a:sym typeface="Arial"/>
              </a:rPr>
              <a:t> </a:t>
            </a:r>
            <a:r>
              <a:rPr lang="es-ES" sz="2100" b="1" dirty="0" err="1">
                <a:latin typeface="Arial"/>
                <a:ea typeface="Arial"/>
                <a:cs typeface="Arial"/>
                <a:sym typeface="Arial"/>
              </a:rPr>
              <a:t>selection</a:t>
            </a:r>
            <a:endParaRPr dirty="0"/>
          </a:p>
        </p:txBody>
      </p:sp>
      <p:sp>
        <p:nvSpPr>
          <p:cNvPr id="1131" name="Google Shape;1131;p12"/>
          <p:cNvSpPr txBox="1">
            <a:spLocks noGrp="1"/>
          </p:cNvSpPr>
          <p:nvPr>
            <p:ph type="body" idx="1"/>
          </p:nvPr>
        </p:nvSpPr>
        <p:spPr>
          <a:xfrm>
            <a:off x="404733" y="1244865"/>
            <a:ext cx="8134720" cy="39462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Increasing the number of variables:</a:t>
            </a:r>
            <a:endParaRPr lang="en-US" sz="1400" dirty="0">
              <a:solidFill>
                <a:srgbClr val="FF0000"/>
              </a:solidFill>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endParaRPr lang="en-US" sz="1400" dirty="0">
              <a:solidFill>
                <a:srgbClr val="FF0000"/>
              </a:solidFill>
              <a:ea typeface="Verdana" panose="020B0604030504040204" pitchFamily="34" charset="0"/>
              <a:cs typeface="Arial"/>
              <a:sym typeface="Arial"/>
            </a:endParaRPr>
          </a:p>
          <a:p>
            <a:pPr algn="just">
              <a:lnSpc>
                <a:spcPct val="90000"/>
              </a:lnSpc>
              <a:spcBef>
                <a:spcPts val="0"/>
              </a:spcBef>
              <a:spcAft>
                <a:spcPts val="0"/>
              </a:spcAft>
              <a:buClr>
                <a:schemeClr val="lt1"/>
              </a:buClr>
              <a:buSzPct val="100000"/>
            </a:pPr>
            <a:r>
              <a:rPr lang="en-US" sz="1400" dirty="0">
                <a:ea typeface="Verdana" panose="020B0604030504040204" pitchFamily="34" charset="0"/>
                <a:cs typeface="Arial"/>
                <a:sym typeface="Arial"/>
              </a:rPr>
              <a:t>Introduces unnecessary </a:t>
            </a:r>
            <a:r>
              <a:rPr lang="en-US" sz="1400" dirty="0">
                <a:solidFill>
                  <a:srgbClr val="FF0000"/>
                </a:solidFill>
                <a:ea typeface="Verdana" panose="020B0604030504040204" pitchFamily="34" charset="0"/>
                <a:cs typeface="Arial"/>
                <a:sym typeface="Arial"/>
              </a:rPr>
              <a:t>NOISE</a:t>
            </a:r>
            <a:r>
              <a:rPr lang="en-US" sz="1400" dirty="0">
                <a:ea typeface="Verdana" panose="020B0604030504040204" pitchFamily="34" charset="0"/>
                <a:cs typeface="Arial"/>
                <a:sym typeface="Arial"/>
              </a:rPr>
              <a:t> for discrimination, especially if they are strongly correlated</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   Carries a risk of </a:t>
            </a:r>
            <a:r>
              <a:rPr lang="en-US" sz="1400" dirty="0">
                <a:solidFill>
                  <a:srgbClr val="FF0000"/>
                </a:solidFill>
                <a:ea typeface="Verdana" panose="020B0604030504040204" pitchFamily="34" charset="0"/>
                <a:cs typeface="Arial"/>
                <a:sym typeface="Arial"/>
              </a:rPr>
              <a:t>OVERFITTING</a:t>
            </a:r>
            <a:r>
              <a:rPr lang="en-US" sz="1400" dirty="0">
                <a:ea typeface="Verdana" panose="020B0604030504040204" pitchFamily="34" charset="0"/>
                <a:cs typeface="Arial"/>
                <a:sym typeface="Arial"/>
              </a:rPr>
              <a:t> the models</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ctr">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Using a simple model with few variables has a better chance of being generalized to a new sample than a model with hundreds of variables, which may fit the training set perfectly well but has limited generalization power</a:t>
            </a:r>
            <a:endParaRPr sz="1400" dirty="0">
              <a:ea typeface="Verdana" panose="020B0604030504040204" pitchFamily="34" charset="0"/>
              <a:cs typeface="Arial"/>
              <a:sym typeface="Arial"/>
            </a:endParaRPr>
          </a:p>
          <a:p>
            <a:pPr marL="171450" indent="-60008" algn="just">
              <a:lnSpc>
                <a:spcPct val="90000"/>
              </a:lnSpc>
              <a:spcBef>
                <a:spcPts val="750"/>
              </a:spcBef>
              <a:spcAft>
                <a:spcPts val="0"/>
              </a:spcAft>
              <a:buClr>
                <a:schemeClr val="lt1"/>
              </a:buClr>
              <a:buSzPct val="100000"/>
              <a:buNone/>
            </a:pPr>
            <a:endParaRPr sz="1400" dirty="0"/>
          </a:p>
          <a:p>
            <a:pPr marL="128588" indent="-128588" algn="just">
              <a:lnSpc>
                <a:spcPct val="90000"/>
              </a:lnSpc>
              <a:spcBef>
                <a:spcPts val="750"/>
              </a:spcBef>
              <a:spcAft>
                <a:spcPts val="0"/>
              </a:spcAft>
              <a:buClr>
                <a:schemeClr val="lt1"/>
              </a:buClr>
              <a:buSzPct val="100000"/>
              <a:buNone/>
            </a:pPr>
            <a:endParaRPr sz="3225" dirty="0"/>
          </a:p>
          <a:p>
            <a:pPr marL="128588" indent="-128588" algn="just">
              <a:lnSpc>
                <a:spcPct val="90000"/>
              </a:lnSpc>
              <a:spcBef>
                <a:spcPts val="750"/>
              </a:spcBef>
              <a:spcAft>
                <a:spcPts val="0"/>
              </a:spcAft>
              <a:buClr>
                <a:schemeClr val="lt1"/>
              </a:buClr>
              <a:buSzPct val="100000"/>
              <a:buNone/>
            </a:pPr>
            <a:endParaRPr sz="3225" dirty="0"/>
          </a:p>
          <a:p>
            <a:pPr marL="171450" indent="-171450" algn="just">
              <a:lnSpc>
                <a:spcPct val="90000"/>
              </a:lnSpc>
              <a:spcBef>
                <a:spcPts val="750"/>
              </a:spcBef>
              <a:spcAft>
                <a:spcPts val="0"/>
              </a:spcAft>
              <a:buClr>
                <a:schemeClr val="lt1"/>
              </a:buClr>
              <a:buSzPct val="100000"/>
              <a:buNone/>
            </a:pPr>
            <a:endParaRPr sz="2775" dirty="0"/>
          </a:p>
        </p:txBody>
      </p:sp>
      <p:pic>
        <p:nvPicPr>
          <p:cNvPr id="2" name="Google Shape;1036;p3">
            <a:extLst>
              <a:ext uri="{FF2B5EF4-FFF2-40B4-BE49-F238E27FC236}">
                <a16:creationId xmlns:a16="http://schemas.microsoft.com/office/drawing/2014/main" id="{29E5660D-E79F-DD71-BC6C-A627634F3422}"/>
              </a:ext>
            </a:extLst>
          </p:cNvPr>
          <p:cNvPicPr preferRelativeResize="0"/>
          <p:nvPr/>
        </p:nvPicPr>
        <p:blipFill rotWithShape="1">
          <a:blip r:embed="rId3">
            <a:alphaModFix/>
          </a:blip>
          <a:srcRect/>
          <a:stretch/>
        </p:blipFill>
        <p:spPr>
          <a:xfrm>
            <a:off x="5801194" y="156093"/>
            <a:ext cx="3098022" cy="1047555"/>
          </a:xfrm>
          <a:prstGeom prst="rect">
            <a:avLst/>
          </a:prstGeom>
          <a:noFill/>
          <a:ln>
            <a:noFill/>
          </a:ln>
        </p:spPr>
      </p:pic>
      <p:sp>
        <p:nvSpPr>
          <p:cNvPr id="3" name="Rectangle 2">
            <a:extLst>
              <a:ext uri="{FF2B5EF4-FFF2-40B4-BE49-F238E27FC236}">
                <a16:creationId xmlns:a16="http://schemas.microsoft.com/office/drawing/2014/main" id="{E9BC6F97-7EA7-1BD3-50A6-E97CFEC38CA8}"/>
              </a:ext>
            </a:extLst>
          </p:cNvPr>
          <p:cNvSpPr/>
          <p:nvPr/>
        </p:nvSpPr>
        <p:spPr>
          <a:xfrm>
            <a:off x="2450892" y="3562455"/>
            <a:ext cx="4242216" cy="980644"/>
          </a:xfrm>
          <a:prstGeom prst="rect">
            <a:avLst/>
          </a:prstGeom>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400" b="0" i="0" dirty="0">
                <a:solidFill>
                  <a:srgbClr val="374151"/>
                </a:solidFill>
                <a:effectLst/>
                <a:latin typeface="Söhne"/>
              </a:rPr>
              <a:t>3 Approaches:</a:t>
            </a:r>
          </a:p>
          <a:p>
            <a:pPr algn="l">
              <a:buFont typeface="+mj-lt"/>
              <a:buAutoNum type="arabicPeriod"/>
            </a:pPr>
            <a:r>
              <a:rPr lang="en-US" sz="1400" b="0" i="0" dirty="0">
                <a:solidFill>
                  <a:srgbClr val="374151"/>
                </a:solidFill>
                <a:effectLst/>
                <a:latin typeface="Söhne"/>
              </a:rPr>
              <a:t> Variable Transformation and/or Selection</a:t>
            </a:r>
          </a:p>
          <a:p>
            <a:pPr algn="l">
              <a:buFont typeface="+mj-lt"/>
              <a:buAutoNum type="arabicPeriod"/>
            </a:pPr>
            <a:r>
              <a:rPr lang="en-US" sz="1400" b="0" i="0" dirty="0">
                <a:solidFill>
                  <a:srgbClr val="374151"/>
                </a:solidFill>
                <a:effectLst/>
                <a:latin typeface="Söhne"/>
              </a:rPr>
              <a:t> Discretization</a:t>
            </a:r>
          </a:p>
          <a:p>
            <a:pPr algn="l">
              <a:buFont typeface="+mj-lt"/>
              <a:buAutoNum type="arabicPeriod"/>
            </a:pPr>
            <a:r>
              <a:rPr lang="en-US" sz="1400" b="0" i="0" dirty="0">
                <a:solidFill>
                  <a:srgbClr val="374151"/>
                </a:solidFill>
                <a:effectLst/>
                <a:latin typeface="Söhne"/>
              </a:rPr>
              <a:t> Group Summary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4"/>
          <p:cNvSpPr txBox="1">
            <a:spLocks noGrp="1"/>
          </p:cNvSpPr>
          <p:nvPr>
            <p:ph type="title"/>
          </p:nvPr>
        </p:nvSpPr>
        <p:spPr>
          <a:xfrm>
            <a:off x="514351" y="1"/>
            <a:ext cx="7598569" cy="734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400"/>
            </a:pPr>
            <a:r>
              <a:rPr lang="es-ES" sz="1800" b="1" dirty="0"/>
              <a:t>Variable </a:t>
            </a:r>
            <a:r>
              <a:rPr lang="es-ES" sz="1800" b="1" dirty="0" err="1"/>
              <a:t>transformation</a:t>
            </a:r>
            <a:endParaRPr sz="1800" b="1" dirty="0"/>
          </a:p>
        </p:txBody>
      </p:sp>
      <p:sp>
        <p:nvSpPr>
          <p:cNvPr id="1043" name="Google Shape;1043;p4"/>
          <p:cNvSpPr txBox="1"/>
          <p:nvPr/>
        </p:nvSpPr>
        <p:spPr>
          <a:xfrm>
            <a:off x="2008414" y="515495"/>
            <a:ext cx="4396107"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2400">
                <a:solidFill>
                  <a:schemeClr val="lt1"/>
                </a:solidFill>
                <a:latin typeface="Calibri"/>
                <a:ea typeface="Calibri"/>
                <a:cs typeface="Calibri"/>
                <a:sym typeface="Calibri"/>
              </a:rPr>
              <a:t>TRANSFORMACION DE VARIABLES</a:t>
            </a:r>
            <a:endParaRPr sz="2400">
              <a:solidFill>
                <a:schemeClr val="lt1"/>
              </a:solidFill>
              <a:latin typeface="Calibri"/>
              <a:ea typeface="Calibri"/>
              <a:cs typeface="Calibri"/>
              <a:sym typeface="Calibri"/>
            </a:endParaRPr>
          </a:p>
        </p:txBody>
      </p:sp>
      <p:sp>
        <p:nvSpPr>
          <p:cNvPr id="1044" name="Google Shape;1044;p4"/>
          <p:cNvSpPr txBox="1"/>
          <p:nvPr/>
        </p:nvSpPr>
        <p:spPr>
          <a:xfrm>
            <a:off x="707546" y="806496"/>
            <a:ext cx="8907487"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b="0" i="0" dirty="0">
                <a:solidFill>
                  <a:srgbClr val="374151"/>
                </a:solidFill>
                <a:effectLst/>
                <a:latin typeface="Söhne"/>
              </a:rPr>
              <a:t>This involves applying an equation to existing variables to create a new feature</a:t>
            </a:r>
            <a:endParaRPr dirty="0">
              <a:solidFill>
                <a:schemeClr val="lt1"/>
              </a:solidFill>
              <a:latin typeface="Calibri"/>
              <a:ea typeface="Calibri"/>
              <a:cs typeface="Calibri"/>
              <a:sym typeface="Calibri"/>
            </a:endParaRPr>
          </a:p>
        </p:txBody>
      </p:sp>
      <p:pic>
        <p:nvPicPr>
          <p:cNvPr id="1046" name="Google Shape;1046;p4"/>
          <p:cNvPicPr preferRelativeResize="0"/>
          <p:nvPr/>
        </p:nvPicPr>
        <p:blipFill rotWithShape="1">
          <a:blip r:embed="rId3">
            <a:alphaModFix/>
          </a:blip>
          <a:srcRect/>
          <a:stretch/>
        </p:blipFill>
        <p:spPr>
          <a:xfrm>
            <a:off x="5672498" y="2826842"/>
            <a:ext cx="2594202" cy="1962809"/>
          </a:xfrm>
          <a:prstGeom prst="rect">
            <a:avLst/>
          </a:prstGeom>
          <a:noFill/>
          <a:ln>
            <a:noFill/>
          </a:ln>
        </p:spPr>
      </p:pic>
      <p:pic>
        <p:nvPicPr>
          <p:cNvPr id="1047" name="Google Shape;1047;p4"/>
          <p:cNvPicPr preferRelativeResize="0"/>
          <p:nvPr/>
        </p:nvPicPr>
        <p:blipFill rotWithShape="1">
          <a:blip r:embed="rId4">
            <a:alphaModFix/>
          </a:blip>
          <a:srcRect/>
          <a:stretch/>
        </p:blipFill>
        <p:spPr>
          <a:xfrm>
            <a:off x="892849" y="1697279"/>
            <a:ext cx="1536987" cy="1435665"/>
          </a:xfrm>
          <a:prstGeom prst="rect">
            <a:avLst/>
          </a:prstGeom>
          <a:noFill/>
          <a:ln>
            <a:noFill/>
          </a:ln>
        </p:spPr>
      </p:pic>
      <p:pic>
        <p:nvPicPr>
          <p:cNvPr id="1048" name="Google Shape;1048;p4"/>
          <p:cNvPicPr preferRelativeResize="0"/>
          <p:nvPr/>
        </p:nvPicPr>
        <p:blipFill rotWithShape="1">
          <a:blip r:embed="rId5">
            <a:alphaModFix/>
          </a:blip>
          <a:srcRect/>
          <a:stretch/>
        </p:blipFill>
        <p:spPr>
          <a:xfrm>
            <a:off x="877300" y="3330892"/>
            <a:ext cx="1536987" cy="1297113"/>
          </a:xfrm>
          <a:prstGeom prst="rect">
            <a:avLst/>
          </a:prstGeom>
          <a:noFill/>
          <a:ln>
            <a:noFill/>
          </a:ln>
        </p:spPr>
      </p:pic>
      <p:sp>
        <p:nvSpPr>
          <p:cNvPr id="1049" name="Google Shape;1049;p4"/>
          <p:cNvSpPr/>
          <p:nvPr/>
        </p:nvSpPr>
        <p:spPr>
          <a:xfrm>
            <a:off x="3320853" y="2711806"/>
            <a:ext cx="1445079" cy="685800"/>
          </a:xfrm>
          <a:prstGeom prst="rect">
            <a:avLst/>
          </a:prstGeom>
          <a:solidFill>
            <a:schemeClr val="accent1"/>
          </a:solidFill>
          <a:ln w="19050" cap="rnd" cmpd="sng">
            <a:solidFill>
              <a:srgbClr val="A93254"/>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350" dirty="0">
                <a:solidFill>
                  <a:schemeClr val="lt1"/>
                </a:solidFill>
                <a:latin typeface="Calibri"/>
                <a:ea typeface="Calibri"/>
                <a:cs typeface="Calibri"/>
                <a:sym typeface="Calibri"/>
              </a:rPr>
              <a:t>No </a:t>
            </a:r>
            <a:r>
              <a:rPr lang="es-ES" sz="1350" dirty="0" err="1">
                <a:solidFill>
                  <a:schemeClr val="lt1"/>
                </a:solidFill>
                <a:latin typeface="Calibri"/>
                <a:ea typeface="Calibri"/>
                <a:cs typeface="Calibri"/>
                <a:sym typeface="Calibri"/>
              </a:rPr>
              <a:t>clear</a:t>
            </a:r>
            <a:r>
              <a:rPr lang="es-ES" sz="1350" dirty="0">
                <a:solidFill>
                  <a:schemeClr val="lt1"/>
                </a:solidFill>
                <a:latin typeface="Calibri"/>
                <a:ea typeface="Calibri"/>
                <a:cs typeface="Calibri"/>
                <a:sym typeface="Calibri"/>
              </a:rPr>
              <a:t> </a:t>
            </a:r>
            <a:r>
              <a:rPr lang="es-ES" sz="1350" dirty="0" err="1">
                <a:solidFill>
                  <a:schemeClr val="lt1"/>
                </a:solidFill>
                <a:latin typeface="Calibri"/>
                <a:ea typeface="Calibri"/>
                <a:cs typeface="Calibri"/>
                <a:sym typeface="Calibri"/>
              </a:rPr>
              <a:t>correlation</a:t>
            </a:r>
            <a:endParaRPr sz="1350" dirty="0">
              <a:solidFill>
                <a:schemeClr val="lt1"/>
              </a:solidFill>
              <a:latin typeface="Calibri"/>
              <a:ea typeface="Calibri"/>
              <a:cs typeface="Calibri"/>
              <a:sym typeface="Calibri"/>
            </a:endParaRPr>
          </a:p>
        </p:txBody>
      </p:sp>
      <p:sp>
        <p:nvSpPr>
          <p:cNvPr id="1050" name="Google Shape;1050;p4"/>
          <p:cNvSpPr/>
          <p:nvPr/>
        </p:nvSpPr>
        <p:spPr>
          <a:xfrm>
            <a:off x="201940" y="1211832"/>
            <a:ext cx="8976632"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br>
              <a:rPr lang="en-US" sz="1200" dirty="0"/>
            </a:br>
            <a:r>
              <a:rPr lang="en-US" sz="1200" dirty="0"/>
              <a:t>Example: </a:t>
            </a:r>
            <a:r>
              <a:rPr lang="en-US" sz="1200" b="0" i="0" dirty="0">
                <a:solidFill>
                  <a:srgbClr val="374151"/>
                </a:solidFill>
                <a:effectLst/>
                <a:latin typeface="Söhne"/>
              </a:rPr>
              <a:t>Is it possible to accurately classify the health status of each individual from the original variables of age, height, weight</a:t>
            </a:r>
            <a:r>
              <a:rPr lang="en-US" sz="1200" dirty="0">
                <a:solidFill>
                  <a:srgbClr val="374151"/>
                </a:solidFill>
                <a:latin typeface="Söhne"/>
              </a:rPr>
              <a:t> </a:t>
            </a:r>
            <a:r>
              <a:rPr lang="en-US" sz="1200" b="0" i="0" dirty="0">
                <a:solidFill>
                  <a:srgbClr val="374151"/>
                </a:solidFill>
                <a:effectLst/>
                <a:latin typeface="Söhne"/>
              </a:rPr>
              <a:t>and location?</a:t>
            </a:r>
            <a:endParaRPr sz="1200" dirty="0">
              <a:solidFill>
                <a:srgbClr val="FF0000"/>
              </a:solidFill>
              <a:latin typeface="Calibri"/>
              <a:ea typeface="Calibri"/>
              <a:cs typeface="Calibri"/>
              <a:sym typeface="Calibri"/>
            </a:endParaRPr>
          </a:p>
        </p:txBody>
      </p:sp>
      <p:cxnSp>
        <p:nvCxnSpPr>
          <p:cNvPr id="1051" name="Google Shape;1051;p4"/>
          <p:cNvCxnSpPr>
            <a:cxnSpLocks/>
            <a:stCxn id="1047" idx="3"/>
            <a:endCxn id="1049" idx="1"/>
          </p:cNvCxnSpPr>
          <p:nvPr/>
        </p:nvCxnSpPr>
        <p:spPr>
          <a:xfrm>
            <a:off x="2429836" y="2415112"/>
            <a:ext cx="891017" cy="639594"/>
          </a:xfrm>
          <a:prstGeom prst="straightConnector1">
            <a:avLst/>
          </a:prstGeom>
          <a:noFill/>
          <a:ln w="9525" cap="rnd" cmpd="sng">
            <a:solidFill>
              <a:schemeClr val="accent1"/>
            </a:solidFill>
            <a:prstDash val="solid"/>
            <a:round/>
            <a:headEnd type="none" w="sm" len="sm"/>
            <a:tailEnd type="triangle" w="med" len="med"/>
          </a:ln>
        </p:spPr>
      </p:cxnSp>
      <p:cxnSp>
        <p:nvCxnSpPr>
          <p:cNvPr id="1052" name="Google Shape;1052;p4"/>
          <p:cNvCxnSpPr>
            <a:cxnSpLocks/>
            <a:stCxn id="1048" idx="3"/>
            <a:endCxn id="1049" idx="1"/>
          </p:cNvCxnSpPr>
          <p:nvPr/>
        </p:nvCxnSpPr>
        <p:spPr>
          <a:xfrm flipV="1">
            <a:off x="2414287" y="3054706"/>
            <a:ext cx="906566" cy="924743"/>
          </a:xfrm>
          <a:prstGeom prst="straightConnector1">
            <a:avLst/>
          </a:prstGeom>
          <a:noFill/>
          <a:ln w="9525" cap="rnd" cmpd="sng">
            <a:solidFill>
              <a:schemeClr val="accent1"/>
            </a:solidFill>
            <a:prstDash val="solid"/>
            <a:round/>
            <a:headEnd type="none" w="sm" len="sm"/>
            <a:tailEnd type="triangle" w="med" len="med"/>
          </a:ln>
        </p:spPr>
      </p:cxnSp>
      <p:sp>
        <p:nvSpPr>
          <p:cNvPr id="2" name="TextBox 1">
            <a:extLst>
              <a:ext uri="{FF2B5EF4-FFF2-40B4-BE49-F238E27FC236}">
                <a16:creationId xmlns:a16="http://schemas.microsoft.com/office/drawing/2014/main" id="{C75575FE-0D4B-30FD-95CE-2C5E3800A583}"/>
              </a:ext>
            </a:extLst>
          </p:cNvPr>
          <p:cNvSpPr txBox="1"/>
          <p:nvPr/>
        </p:nvSpPr>
        <p:spPr>
          <a:xfrm>
            <a:off x="6032484" y="1972215"/>
            <a:ext cx="1874231" cy="533544"/>
          </a:xfrm>
          <a:prstGeom prst="rect">
            <a:avLst/>
          </a:prstGeom>
          <a:noFill/>
        </p:spPr>
        <p:txBody>
          <a:bodyPr wrap="none" rtlCol="0">
            <a:spAutoFit/>
          </a:bodyPr>
          <a:lstStyle/>
          <a:p>
            <a:pPr>
              <a:lnSpc>
                <a:spcPts val="1800"/>
              </a:lnSpc>
            </a:pPr>
            <a:r>
              <a:rPr lang="en-GB" sz="1400" dirty="0">
                <a:latin typeface="Verdana" pitchFamily="34" charset="0"/>
              </a:rPr>
              <a:t>BMI= </a:t>
            </a:r>
            <a:r>
              <a:rPr lang="en-GB" sz="1400" u="sng" dirty="0">
                <a:latin typeface="Verdana" pitchFamily="34" charset="0"/>
              </a:rPr>
              <a:t>Weight (Kg)</a:t>
            </a:r>
          </a:p>
          <a:p>
            <a:pPr>
              <a:lnSpc>
                <a:spcPts val="1800"/>
              </a:lnSpc>
            </a:pPr>
            <a:r>
              <a:rPr lang="en-GB" sz="1400" dirty="0">
                <a:latin typeface="Verdana" pitchFamily="34" charset="0"/>
              </a:rPr>
              <a:t>          Height (m)</a:t>
            </a:r>
            <a:r>
              <a:rPr lang="en-GB" sz="1400" baseline="30000" dirty="0">
                <a:latin typeface="Verdana" pitchFamily="34" charset="0"/>
              </a:rPr>
              <a:t>2</a:t>
            </a:r>
          </a:p>
        </p:txBody>
      </p:sp>
      <p:sp>
        <p:nvSpPr>
          <p:cNvPr id="11" name="Rectangle 10">
            <a:extLst>
              <a:ext uri="{FF2B5EF4-FFF2-40B4-BE49-F238E27FC236}">
                <a16:creationId xmlns:a16="http://schemas.microsoft.com/office/drawing/2014/main" id="{D50ED80F-802E-946A-485D-036064CBF311}"/>
              </a:ext>
            </a:extLst>
          </p:cNvPr>
          <p:cNvSpPr/>
          <p:nvPr/>
        </p:nvSpPr>
        <p:spPr>
          <a:xfrm>
            <a:off x="3525373" y="4169847"/>
            <a:ext cx="1227528"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Correlation</a:t>
            </a:r>
          </a:p>
        </p:txBody>
      </p:sp>
      <p:cxnSp>
        <p:nvCxnSpPr>
          <p:cNvPr id="13" name="Straight Arrow Connector 12">
            <a:extLst>
              <a:ext uri="{FF2B5EF4-FFF2-40B4-BE49-F238E27FC236}">
                <a16:creationId xmlns:a16="http://schemas.microsoft.com/office/drawing/2014/main" id="{E74C7DD0-D996-D98F-7CF2-A5EB48240A50}"/>
              </a:ext>
            </a:extLst>
          </p:cNvPr>
          <p:cNvCxnSpPr>
            <a:stCxn id="11" idx="3"/>
          </p:cNvCxnSpPr>
          <p:nvPr/>
        </p:nvCxnSpPr>
        <p:spPr>
          <a:xfrm flipV="1">
            <a:off x="4752901" y="4109788"/>
            <a:ext cx="826124" cy="227216"/>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9"/>
          <p:cNvSpPr/>
          <p:nvPr/>
        </p:nvSpPr>
        <p:spPr>
          <a:xfrm>
            <a:off x="3690974" y="496142"/>
            <a:ext cx="1890210" cy="912911"/>
          </a:xfrm>
          <a:prstGeom prst="rect">
            <a:avLst/>
          </a:prstGeom>
          <a:gradFill>
            <a:gsLst>
              <a:gs pos="0">
                <a:srgbClr val="FCE1DD"/>
              </a:gs>
              <a:gs pos="100000">
                <a:srgbClr val="F7B0A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err="1">
                <a:solidFill>
                  <a:srgbClr val="000000"/>
                </a:solidFill>
                <a:latin typeface="Arial"/>
                <a:ea typeface="Arial"/>
                <a:cs typeface="Arial"/>
                <a:sym typeface="Arial"/>
              </a:rPr>
              <a:t>Variable</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selection</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methods</a:t>
            </a:r>
            <a:endParaRPr dirty="0"/>
          </a:p>
        </p:txBody>
      </p:sp>
      <p:sp>
        <p:nvSpPr>
          <p:cNvPr id="1200" name="Google Shape;1200;p19"/>
          <p:cNvSpPr/>
          <p:nvPr/>
        </p:nvSpPr>
        <p:spPr>
          <a:xfrm>
            <a:off x="670779" y="3458630"/>
            <a:ext cx="1844353" cy="756084"/>
          </a:xfrm>
          <a:prstGeom prst="rect">
            <a:avLst/>
          </a:prstGeom>
          <a:gradFill>
            <a:gsLst>
              <a:gs pos="0">
                <a:srgbClr val="FBD9F7"/>
              </a:gs>
              <a:gs pos="100000">
                <a:srgbClr val="F6A2ED"/>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Arial"/>
                <a:cs typeface="Arial"/>
                <a:sym typeface="Arial"/>
              </a:rPr>
              <a:t>Filter</a:t>
            </a:r>
            <a:endParaRPr dirty="0"/>
          </a:p>
        </p:txBody>
      </p:sp>
      <p:sp>
        <p:nvSpPr>
          <p:cNvPr id="1201" name="Google Shape;1201;p19"/>
          <p:cNvSpPr/>
          <p:nvPr/>
        </p:nvSpPr>
        <p:spPr>
          <a:xfrm>
            <a:off x="3690974" y="3434818"/>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r>
              <a:rPr lang="nl-NL" b="0" i="0" dirty="0">
                <a:solidFill>
                  <a:srgbClr val="374151"/>
                </a:solidFill>
                <a:effectLst/>
                <a:latin typeface="Söhne"/>
              </a:rPr>
              <a:t> </a:t>
            </a:r>
            <a:endParaRPr dirty="0"/>
          </a:p>
        </p:txBody>
      </p:sp>
      <p:sp>
        <p:nvSpPr>
          <p:cNvPr id="1202" name="Google Shape;1202;p19"/>
          <p:cNvSpPr/>
          <p:nvPr/>
        </p:nvSpPr>
        <p:spPr>
          <a:xfrm>
            <a:off x="6374776" y="3458630"/>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endParaRPr dirty="0"/>
          </a:p>
        </p:txBody>
      </p:sp>
      <p:cxnSp>
        <p:nvCxnSpPr>
          <p:cNvPr id="1203" name="Google Shape;1203;p19"/>
          <p:cNvCxnSpPr>
            <a:stCxn id="1199" idx="2"/>
            <a:endCxn id="1200" idx="0"/>
          </p:cNvCxnSpPr>
          <p:nvPr/>
        </p:nvCxnSpPr>
        <p:spPr>
          <a:xfrm flipH="1">
            <a:off x="1592956" y="1409053"/>
            <a:ext cx="304312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4" name="Google Shape;1204;p19"/>
          <p:cNvCxnSpPr>
            <a:stCxn id="1199" idx="2"/>
            <a:endCxn id="1201" idx="0"/>
          </p:cNvCxnSpPr>
          <p:nvPr/>
        </p:nvCxnSpPr>
        <p:spPr>
          <a:xfrm flipH="1">
            <a:off x="4501064" y="1409053"/>
            <a:ext cx="135015" cy="2025765"/>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5" name="Google Shape;1205;p19"/>
          <p:cNvCxnSpPr>
            <a:stCxn id="1199" idx="2"/>
            <a:endCxn id="1202" idx="0"/>
          </p:cNvCxnSpPr>
          <p:nvPr/>
        </p:nvCxnSpPr>
        <p:spPr>
          <a:xfrm>
            <a:off x="4636079" y="1409053"/>
            <a:ext cx="260279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20"/>
          <p:cNvSpPr txBox="1">
            <a:spLocks noGrp="1"/>
          </p:cNvSpPr>
          <p:nvPr>
            <p:ph type="body" idx="1"/>
          </p:nvPr>
        </p:nvSpPr>
        <p:spPr>
          <a:xfrm>
            <a:off x="141137" y="1098175"/>
            <a:ext cx="8747652" cy="31325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750"/>
              </a:spcBef>
              <a:spcAft>
                <a:spcPts val="0"/>
              </a:spcAft>
              <a:buClr>
                <a:schemeClr val="lt1"/>
              </a:buClr>
              <a:buSzPts val="2000"/>
              <a:buNone/>
            </a:pPr>
            <a:r>
              <a:rPr lang="en-US" sz="1500" dirty="0">
                <a:ea typeface="Verdana" panose="020B0604030504040204" pitchFamily="34" charset="0"/>
                <a:cs typeface="Arial"/>
                <a:sym typeface="Arial"/>
              </a:rPr>
              <a:t>These variable selection methods depend on model performance. It is an iterative process of back and forth, where the chosen features are evaluated in relation to the final model performance in sequential stages.</a:t>
            </a:r>
            <a:endParaRPr sz="1500" dirty="0">
              <a:ea typeface="Verdana" panose="020B0604030504040204" pitchFamily="34" charset="0"/>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213" name="Google Shape;1213;p20"/>
          <p:cNvSpPr/>
          <p:nvPr/>
        </p:nvSpPr>
        <p:spPr>
          <a:xfrm>
            <a:off x="3592806" y="2170668"/>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Train </a:t>
            </a:r>
            <a:r>
              <a:rPr lang="es-ES" dirty="0" err="1">
                <a:solidFill>
                  <a:schemeClr val="lt1"/>
                </a:solidFill>
                <a:latin typeface="Trebuchet MS"/>
                <a:ea typeface="Trebuchet MS"/>
                <a:cs typeface="Trebuchet MS"/>
                <a:sym typeface="Trebuchet MS"/>
              </a:rPr>
              <a:t>the</a:t>
            </a:r>
            <a:r>
              <a:rPr lang="es-ES" dirty="0">
                <a:solidFill>
                  <a:schemeClr val="lt1"/>
                </a:solidFill>
                <a:latin typeface="Trebuchet MS"/>
                <a:ea typeface="Trebuchet MS"/>
                <a:cs typeface="Trebuchet MS"/>
                <a:sym typeface="Trebuchet MS"/>
              </a:rPr>
              <a:t> </a:t>
            </a:r>
            <a:r>
              <a:rPr lang="es-ES" dirty="0" err="1">
                <a:solidFill>
                  <a:schemeClr val="lt1"/>
                </a:solidFill>
                <a:latin typeface="Trebuchet MS"/>
                <a:ea typeface="Trebuchet MS"/>
                <a:cs typeface="Trebuchet MS"/>
                <a:sym typeface="Trebuchet MS"/>
              </a:rPr>
              <a:t>model</a:t>
            </a:r>
            <a:endParaRPr dirty="0">
              <a:solidFill>
                <a:schemeClr val="lt1"/>
              </a:solidFill>
              <a:latin typeface="Trebuchet MS"/>
              <a:ea typeface="Trebuchet MS"/>
              <a:cs typeface="Trebuchet MS"/>
              <a:sym typeface="Trebuchet MS"/>
            </a:endParaRPr>
          </a:p>
        </p:txBody>
      </p:sp>
      <p:sp>
        <p:nvSpPr>
          <p:cNvPr id="1214" name="Google Shape;1214;p20"/>
          <p:cNvSpPr/>
          <p:nvPr/>
        </p:nvSpPr>
        <p:spPr>
          <a:xfrm>
            <a:off x="4746146" y="4048647"/>
            <a:ext cx="1690007" cy="887526"/>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tx1">
                    <a:lumMod val="75000"/>
                  </a:schemeClr>
                </a:solidFill>
                <a:latin typeface="Trebuchet MS"/>
                <a:ea typeface="Trebuchet MS"/>
                <a:cs typeface="Trebuchet MS"/>
                <a:sym typeface="Trebuchet MS"/>
              </a:rPr>
              <a:t>Evaluation</a:t>
            </a:r>
            <a:r>
              <a:rPr lang="es-ES" dirty="0">
                <a:solidFill>
                  <a:schemeClr val="tx1">
                    <a:lumMod val="75000"/>
                  </a:schemeClr>
                </a:solidFill>
                <a:latin typeface="Trebuchet MS"/>
                <a:ea typeface="Trebuchet MS"/>
                <a:cs typeface="Trebuchet MS"/>
                <a:sym typeface="Trebuchet MS"/>
              </a:rPr>
              <a:t> of </a:t>
            </a:r>
            <a:r>
              <a:rPr lang="es-ES" dirty="0" err="1">
                <a:solidFill>
                  <a:schemeClr val="tx1">
                    <a:lumMod val="75000"/>
                  </a:schemeClr>
                </a:solidFill>
                <a:latin typeface="Trebuchet MS"/>
                <a:ea typeface="Trebuchet MS"/>
                <a:cs typeface="Trebuchet MS"/>
                <a:sym typeface="Trebuchet MS"/>
              </a:rPr>
              <a:t>model</a:t>
            </a:r>
            <a:r>
              <a:rPr lang="es-ES" dirty="0">
                <a:solidFill>
                  <a:schemeClr val="tx1">
                    <a:lumMod val="75000"/>
                  </a:schemeClr>
                </a:solidFill>
                <a:latin typeface="Trebuchet MS"/>
                <a:ea typeface="Trebuchet MS"/>
                <a:cs typeface="Trebuchet MS"/>
                <a:sym typeface="Trebuchet MS"/>
              </a:rPr>
              <a:t> performance</a:t>
            </a:r>
            <a:endParaRPr dirty="0">
              <a:solidFill>
                <a:schemeClr val="tx1">
                  <a:lumMod val="75000"/>
                </a:schemeClr>
              </a:solidFill>
              <a:latin typeface="Trebuchet MS"/>
              <a:ea typeface="Trebuchet MS"/>
              <a:cs typeface="Trebuchet MS"/>
              <a:sym typeface="Trebuchet MS"/>
            </a:endParaRPr>
          </a:p>
        </p:txBody>
      </p:sp>
      <p:sp>
        <p:nvSpPr>
          <p:cNvPr id="1215" name="Google Shape;1215;p20"/>
          <p:cNvSpPr/>
          <p:nvPr/>
        </p:nvSpPr>
        <p:spPr>
          <a:xfrm>
            <a:off x="2214349" y="4027048"/>
            <a:ext cx="1891526" cy="887526"/>
          </a:xfrm>
          <a:prstGeom prst="rect">
            <a:avLst/>
          </a:prstGeom>
          <a:gradFill>
            <a:gsLst>
              <a:gs pos="0">
                <a:srgbClr val="94AEFE"/>
              </a:gs>
              <a:gs pos="50000">
                <a:srgbClr val="7DA0FF"/>
              </a:gs>
              <a:gs pos="100000">
                <a:srgbClr val="6688EA"/>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Variable </a:t>
            </a:r>
            <a:r>
              <a:rPr lang="es-ES" dirty="0" err="1">
                <a:solidFill>
                  <a:schemeClr val="lt1"/>
                </a:solidFill>
                <a:latin typeface="Trebuchet MS"/>
                <a:ea typeface="Trebuchet MS"/>
                <a:cs typeface="Trebuchet MS"/>
                <a:sym typeface="Trebuchet MS"/>
              </a:rPr>
              <a:t>selection</a:t>
            </a:r>
            <a:endParaRPr dirty="0">
              <a:solidFill>
                <a:schemeClr val="lt1"/>
              </a:solidFill>
              <a:latin typeface="Trebuchet MS"/>
              <a:ea typeface="Trebuchet MS"/>
              <a:cs typeface="Trebuchet MS"/>
              <a:sym typeface="Trebuchet MS"/>
            </a:endParaRPr>
          </a:p>
        </p:txBody>
      </p:sp>
      <p:cxnSp>
        <p:nvCxnSpPr>
          <p:cNvPr id="1216" name="Google Shape;1216;p20"/>
          <p:cNvCxnSpPr>
            <a:cxnSpLocks/>
            <a:stCxn id="1215" idx="0"/>
            <a:endCxn id="1213" idx="1"/>
          </p:cNvCxnSpPr>
          <p:nvPr/>
        </p:nvCxnSpPr>
        <p:spPr>
          <a:xfrm flipV="1">
            <a:off x="3160112" y="2507445"/>
            <a:ext cx="432694" cy="1519603"/>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7" name="Google Shape;1217;p20"/>
          <p:cNvCxnSpPr>
            <a:cxnSpLocks/>
            <a:stCxn id="1213" idx="3"/>
            <a:endCxn id="1214" idx="0"/>
          </p:cNvCxnSpPr>
          <p:nvPr/>
        </p:nvCxnSpPr>
        <p:spPr>
          <a:xfrm>
            <a:off x="5135856" y="2507445"/>
            <a:ext cx="455294" cy="1541202"/>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8" name="Google Shape;1218;p20"/>
          <p:cNvCxnSpPr>
            <a:cxnSpLocks/>
            <a:stCxn id="1214" idx="1"/>
            <a:endCxn id="1215" idx="3"/>
          </p:cNvCxnSpPr>
          <p:nvPr/>
        </p:nvCxnSpPr>
        <p:spPr>
          <a:xfrm flipH="1" flipV="1">
            <a:off x="4105875" y="4470811"/>
            <a:ext cx="640271" cy="21599"/>
          </a:xfrm>
          <a:prstGeom prst="straightConnector1">
            <a:avLst/>
          </a:prstGeom>
          <a:noFill/>
          <a:ln w="19050" cap="flat" cmpd="sng">
            <a:solidFill>
              <a:schemeClr val="dk1"/>
            </a:solidFill>
            <a:prstDash val="solid"/>
            <a:round/>
            <a:headEnd type="none" w="sm" len="sm"/>
            <a:tailEnd type="triangle" w="med" len="med"/>
          </a:ln>
        </p:spPr>
      </p:cxnSp>
      <p:sp>
        <p:nvSpPr>
          <p:cNvPr id="1219" name="Google Shape;1219;p20"/>
          <p:cNvSpPr/>
          <p:nvPr/>
        </p:nvSpPr>
        <p:spPr>
          <a:xfrm>
            <a:off x="192709" y="2231867"/>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0" name="Google Shape;1220;p20"/>
          <p:cNvSpPr/>
          <p:nvPr/>
        </p:nvSpPr>
        <p:spPr>
          <a:xfrm>
            <a:off x="192709" y="287622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1" name="Google Shape;1221;p20"/>
          <p:cNvSpPr/>
          <p:nvPr/>
        </p:nvSpPr>
        <p:spPr>
          <a:xfrm>
            <a:off x="188747" y="3508839"/>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2" name="Google Shape;1222;p20"/>
          <p:cNvSpPr/>
          <p:nvPr/>
        </p:nvSpPr>
        <p:spPr>
          <a:xfrm>
            <a:off x="2264065" y="2329886"/>
            <a:ext cx="596122" cy="1451188"/>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223" name="Google Shape;1223;p20"/>
          <p:cNvSpPr/>
          <p:nvPr/>
        </p:nvSpPr>
        <p:spPr>
          <a:xfrm>
            <a:off x="6705350" y="2812215"/>
            <a:ext cx="2043489" cy="400787"/>
          </a:xfrm>
          <a:prstGeom prst="roundRect">
            <a:avLst>
              <a:gd name="adj" fmla="val 16667"/>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Trebuchet MS"/>
                <a:ea typeface="Trebuchet MS"/>
                <a:cs typeface="Trebuchet MS"/>
                <a:sym typeface="Trebuchet MS"/>
              </a:rPr>
              <a:t>Best</a:t>
            </a:r>
            <a:r>
              <a:rPr lang="es-ES" dirty="0">
                <a:solidFill>
                  <a:schemeClr val="dk1"/>
                </a:solidFill>
                <a:latin typeface="Trebuchet MS"/>
                <a:ea typeface="Trebuchet MS"/>
                <a:cs typeface="Trebuchet MS"/>
                <a:sym typeface="Trebuchet MS"/>
              </a:rPr>
              <a:t> </a:t>
            </a:r>
            <a:r>
              <a:rPr lang="es-ES" dirty="0" err="1">
                <a:solidFill>
                  <a:schemeClr val="dk1"/>
                </a:solidFill>
                <a:latin typeface="Trebuchet MS"/>
                <a:ea typeface="Trebuchet MS"/>
                <a:cs typeface="Trebuchet MS"/>
                <a:sym typeface="Trebuchet MS"/>
              </a:rPr>
              <a:t>features</a:t>
            </a:r>
            <a:endParaRPr dirty="0">
              <a:solidFill>
                <a:schemeClr val="dk1"/>
              </a:solidFill>
              <a:latin typeface="Trebuchet MS"/>
              <a:ea typeface="Trebuchet MS"/>
              <a:cs typeface="Trebuchet MS"/>
              <a:sym typeface="Trebuchet MS"/>
            </a:endParaRPr>
          </a:p>
        </p:txBody>
      </p:sp>
      <p:sp>
        <p:nvSpPr>
          <p:cNvPr id="1224" name="Google Shape;1224;p20"/>
          <p:cNvSpPr/>
          <p:nvPr/>
        </p:nvSpPr>
        <p:spPr>
          <a:xfrm>
            <a:off x="6848705" y="4039112"/>
            <a:ext cx="1919688" cy="632149"/>
          </a:xfrm>
          <a:prstGeom prst="roundRect">
            <a:avLst>
              <a:gd name="adj" fmla="val 16667"/>
            </a:avLst>
          </a:prstGeom>
          <a:ln>
            <a:headEnd type="none" w="sm" len="sm"/>
            <a:tailEnd type="none" w="sm" len="sm"/>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Century" panose="02040604050505020304" pitchFamily="18" charset="0"/>
                <a:ea typeface="Trebuchet MS"/>
                <a:cs typeface="Trebuchet MS"/>
                <a:sym typeface="Trebuchet MS"/>
              </a:rPr>
              <a:t>Optimized</a:t>
            </a:r>
            <a:r>
              <a:rPr lang="es-ES" dirty="0">
                <a:solidFill>
                  <a:schemeClr val="dk1"/>
                </a:solidFill>
                <a:latin typeface="Century" panose="02040604050505020304" pitchFamily="18" charset="0"/>
                <a:ea typeface="Trebuchet MS"/>
                <a:cs typeface="Trebuchet MS"/>
                <a:sym typeface="Trebuchet MS"/>
              </a:rPr>
              <a:t> </a:t>
            </a:r>
            <a:r>
              <a:rPr lang="es-ES" dirty="0" err="1">
                <a:solidFill>
                  <a:schemeClr val="dk1"/>
                </a:solidFill>
                <a:latin typeface="Century" panose="02040604050505020304" pitchFamily="18" charset="0"/>
                <a:ea typeface="Trebuchet MS"/>
                <a:cs typeface="Trebuchet MS"/>
                <a:sym typeface="Trebuchet MS"/>
              </a:rPr>
              <a:t>model</a:t>
            </a:r>
            <a:endParaRPr dirty="0">
              <a:solidFill>
                <a:schemeClr val="dk1"/>
              </a:solidFill>
              <a:latin typeface="Century" panose="02040604050505020304" pitchFamily="18" charset="0"/>
              <a:ea typeface="Trebuchet MS"/>
              <a:cs typeface="Trebuchet MS"/>
              <a:sym typeface="Trebuchet MS"/>
            </a:endParaRPr>
          </a:p>
        </p:txBody>
      </p:sp>
      <p:sp>
        <p:nvSpPr>
          <p:cNvPr id="1225" name="Google Shape;1225;p20"/>
          <p:cNvSpPr/>
          <p:nvPr/>
        </p:nvSpPr>
        <p:spPr>
          <a:xfrm>
            <a:off x="5926533" y="2333565"/>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2" name="Google Shape;1201;p19">
            <a:extLst>
              <a:ext uri="{FF2B5EF4-FFF2-40B4-BE49-F238E27FC236}">
                <a16:creationId xmlns:a16="http://schemas.microsoft.com/office/drawing/2014/main" id="{E531B1EA-F34E-7072-BC7A-ADA798881444}"/>
              </a:ext>
            </a:extLst>
          </p:cNvPr>
          <p:cNvSpPr/>
          <p:nvPr/>
        </p:nvSpPr>
        <p:spPr>
          <a:xfrm>
            <a:off x="3761910" y="272359"/>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endParaRPr lang="nl-NL" b="0" i="0" dirty="0">
              <a:solidFill>
                <a:srgbClr val="374151"/>
              </a:solidFill>
              <a:effectLst/>
              <a:latin typeface="Söhne"/>
            </a:endParaRPr>
          </a:p>
          <a:p>
            <a:pPr algn="ctr">
              <a:spcBef>
                <a:spcPts val="0"/>
              </a:spcBef>
              <a:spcAft>
                <a:spcPts val="0"/>
              </a:spcAft>
              <a:buClr>
                <a:srgbClr val="000000"/>
              </a:buClr>
              <a:buSzPts val="2400"/>
            </a:pPr>
            <a:r>
              <a:rPr lang="nl-NL" dirty="0" err="1">
                <a:solidFill>
                  <a:srgbClr val="374151"/>
                </a:solidFill>
                <a:latin typeface="Söhne"/>
              </a:rPr>
              <a:t>methods</a:t>
            </a:r>
            <a:r>
              <a:rPr lang="nl-NL" b="0" i="0" dirty="0">
                <a:solidFill>
                  <a:srgbClr val="374151"/>
                </a:solidFill>
                <a:effectLst/>
                <a:latin typeface="Söhne"/>
              </a:rPr>
              <a:t> </a:t>
            </a:r>
            <a:endParaRPr dirty="0"/>
          </a:p>
        </p:txBody>
      </p:sp>
      <p:cxnSp>
        <p:nvCxnSpPr>
          <p:cNvPr id="14" name="Straight Arrow Connector 13">
            <a:extLst>
              <a:ext uri="{FF2B5EF4-FFF2-40B4-BE49-F238E27FC236}">
                <a16:creationId xmlns:a16="http://schemas.microsoft.com/office/drawing/2014/main" id="{FC5C2D77-84AE-25BA-D96E-6E1C0661F759}"/>
              </a:ext>
            </a:extLst>
          </p:cNvPr>
          <p:cNvCxnSpPr>
            <a:stCxn id="1223" idx="2"/>
            <a:endCxn id="1224" idx="0"/>
          </p:cNvCxnSpPr>
          <p:nvPr/>
        </p:nvCxnSpPr>
        <p:spPr>
          <a:xfrm>
            <a:off x="7727095" y="3213002"/>
            <a:ext cx="81454" cy="826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33"/>
          <p:cNvSpPr txBox="1">
            <a:spLocks noGrp="1"/>
          </p:cNvSpPr>
          <p:nvPr>
            <p:ph type="title"/>
          </p:nvPr>
        </p:nvSpPr>
        <p:spPr>
          <a:xfrm>
            <a:off x="878339"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err="1">
                <a:ea typeface="Verdana" panose="020B0604030504040204" pitchFamily="34" charset="0"/>
                <a:cs typeface="Arial"/>
                <a:sym typeface="Arial"/>
              </a:rPr>
              <a:t>Covariance</a:t>
            </a:r>
            <a:br>
              <a:rPr lang="es-ES" sz="2100" dirty="0">
                <a:solidFill>
                  <a:srgbClr val="FF0000"/>
                </a:solidFill>
                <a:latin typeface="Arial"/>
                <a:ea typeface="Arial"/>
                <a:cs typeface="Arial"/>
                <a:sym typeface="Arial"/>
              </a:rPr>
            </a:br>
            <a:endParaRPr sz="2100" dirty="0">
              <a:solidFill>
                <a:srgbClr val="FF0000"/>
              </a:solidFill>
              <a:latin typeface="Arial"/>
              <a:ea typeface="Arial"/>
              <a:cs typeface="Arial"/>
              <a:sym typeface="Arial"/>
            </a:endParaRPr>
          </a:p>
        </p:txBody>
      </p:sp>
      <p:sp>
        <p:nvSpPr>
          <p:cNvPr id="1346" name="Google Shape;1346;p33"/>
          <p:cNvSpPr txBox="1">
            <a:spLocks noGrp="1"/>
          </p:cNvSpPr>
          <p:nvPr>
            <p:ph type="body" idx="1"/>
          </p:nvPr>
        </p:nvSpPr>
        <p:spPr>
          <a:xfrm>
            <a:off x="409513" y="1124175"/>
            <a:ext cx="4170160" cy="4948855"/>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Indicates the degree of joint variation between two random variables with respect to their means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It can be used to understand the direction of the relationship between two variables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The correlation coefficient is equal to the covariance divided by the product of the standard deviations of the variables</a:t>
            </a:r>
            <a:br>
              <a:rPr lang="es-ES" sz="1500" dirty="0">
                <a:latin typeface="Arial"/>
                <a:ea typeface="Arial"/>
                <a:cs typeface="Arial"/>
                <a:sym typeface="Arial"/>
              </a:rPr>
            </a:br>
            <a:endParaRPr sz="1500" dirty="0">
              <a:latin typeface="Arial"/>
              <a:ea typeface="Arial"/>
              <a:cs typeface="Arial"/>
              <a:sym typeface="Arial"/>
            </a:endParaRPr>
          </a:p>
          <a:p>
            <a:pPr marL="257175" indent="-180975">
              <a:spcBef>
                <a:spcPts val="750"/>
              </a:spcBef>
              <a:spcAft>
                <a:spcPts val="0"/>
              </a:spcAft>
              <a:buSzPts val="1600"/>
              <a:buNone/>
            </a:pPr>
            <a:endParaRPr dirty="0"/>
          </a:p>
        </p:txBody>
      </p:sp>
      <p:pic>
        <p:nvPicPr>
          <p:cNvPr id="1347" name="Google Shape;1347;p33"/>
          <p:cNvPicPr preferRelativeResize="0"/>
          <p:nvPr/>
        </p:nvPicPr>
        <p:blipFill rotWithShape="1">
          <a:blip r:embed="rId3">
            <a:alphaModFix/>
          </a:blip>
          <a:srcRect/>
          <a:stretch/>
        </p:blipFill>
        <p:spPr>
          <a:xfrm>
            <a:off x="5322769" y="3739316"/>
            <a:ext cx="2900363" cy="900113"/>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233EDC82-3747-DC2D-A475-EFD84370A6D9}"/>
              </a:ext>
            </a:extLst>
          </p:cNvPr>
          <p:cNvPicPr>
            <a:picLocks noChangeAspect="1"/>
          </p:cNvPicPr>
          <p:nvPr/>
        </p:nvPicPr>
        <p:blipFill>
          <a:blip r:embed="rId4"/>
          <a:stretch>
            <a:fillRect/>
          </a:stretch>
        </p:blipFill>
        <p:spPr>
          <a:xfrm>
            <a:off x="5561522" y="794075"/>
            <a:ext cx="2661609" cy="25690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34"/>
          <p:cNvSpPr txBox="1">
            <a:spLocks noGrp="1"/>
          </p:cNvSpPr>
          <p:nvPr>
            <p:ph type="title"/>
          </p:nvPr>
        </p:nvSpPr>
        <p:spPr>
          <a:xfrm>
            <a:off x="990038" y="329552"/>
            <a:ext cx="7884827" cy="600936"/>
          </a:xfrm>
          <a:prstGeom prst="rect">
            <a:avLst/>
          </a:prstGeom>
          <a:noFill/>
          <a:ln>
            <a:noFill/>
          </a:ln>
        </p:spPr>
        <p:txBody>
          <a:bodyPr spcFirstLastPara="1" vert="horz" wrap="square" lIns="68569" tIns="34275" rIns="68569" bIns="34275" numCol="1" anchor="t" anchorCtr="0" compatLnSpc="1">
            <a:prstTxWarp prst="textNoShape">
              <a:avLst/>
            </a:prstTxWarp>
            <a:normAutofit fontScale="90000"/>
          </a:bodyPr>
          <a:lstStyle/>
          <a:p>
            <a:pPr>
              <a:spcBef>
                <a:spcPts val="0"/>
              </a:spcBef>
              <a:spcAft>
                <a:spcPts val="0"/>
              </a:spcAft>
              <a:buClr>
                <a:schemeClr val="lt2"/>
              </a:buClr>
              <a:buSzPts val="2800"/>
            </a:pPr>
            <a:r>
              <a:rPr lang="es-ES" dirty="0" err="1">
                <a:ea typeface="Verdana" panose="020B0604030504040204" pitchFamily="34" charset="0"/>
                <a:cs typeface="Arial"/>
                <a:sym typeface="Arial"/>
              </a:rPr>
              <a:t>Wrapping</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method</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Covariance</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selection</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CovSel</a:t>
            </a:r>
            <a:r>
              <a:rPr lang="es-ES" dirty="0">
                <a:ea typeface="Verdana" panose="020B0604030504040204" pitchFamily="34" charset="0"/>
                <a:cs typeface="Arial"/>
                <a:sym typeface="Arial"/>
              </a:rPr>
              <a:t>)</a:t>
            </a:r>
            <a:endParaRPr dirty="0">
              <a:ea typeface="Verdana" panose="020B0604030504040204" pitchFamily="34" charset="0"/>
            </a:endParaRPr>
          </a:p>
        </p:txBody>
      </p:sp>
      <p:sp>
        <p:nvSpPr>
          <p:cNvPr id="1354" name="Google Shape;1354;p34"/>
          <p:cNvSpPr txBox="1">
            <a:spLocks noGrp="1"/>
          </p:cNvSpPr>
          <p:nvPr>
            <p:ph type="body" idx="1"/>
          </p:nvPr>
        </p:nvSpPr>
        <p:spPr>
          <a:xfrm>
            <a:off x="1485900" y="951571"/>
            <a:ext cx="6172200" cy="364305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spcBef>
                <a:spcPts val="0"/>
              </a:spcBef>
              <a:spcAft>
                <a:spcPts val="0"/>
              </a:spcAft>
              <a:buSzPts val="1600"/>
              <a:buNone/>
            </a:pPr>
            <a:endParaRPr>
              <a:solidFill>
                <a:srgbClr val="FF0000"/>
              </a:solidFill>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p:txBody>
      </p:sp>
      <p:sp>
        <p:nvSpPr>
          <p:cNvPr id="1355" name="Google Shape;1355;p34"/>
          <p:cNvSpPr/>
          <p:nvPr/>
        </p:nvSpPr>
        <p:spPr>
          <a:xfrm>
            <a:off x="605391" y="1014880"/>
            <a:ext cx="7663094" cy="1009903"/>
          </a:xfrm>
          <a:prstGeom prst="roundRect">
            <a:avLst>
              <a:gd name="adj" fmla="val 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marL="128588" indent="-128588" algn="ctr">
              <a:spcBef>
                <a:spcPts val="0"/>
              </a:spcBef>
              <a:spcAft>
                <a:spcPts val="0"/>
              </a:spcAft>
              <a:buClr>
                <a:schemeClr val="lt1"/>
              </a:buClr>
              <a:buSzPts val="2800"/>
            </a:pPr>
            <a:r>
              <a:rPr lang="es-ES" sz="1600" dirty="0">
                <a:solidFill>
                  <a:schemeClr val="lt1"/>
                </a:solidFill>
                <a:latin typeface="Verdana" panose="020B0604030504040204" pitchFamily="34" charset="0"/>
                <a:ea typeface="Verdana" panose="020B0604030504040204" pitchFamily="34" charset="0"/>
                <a:cs typeface="Calibri"/>
                <a:sym typeface="Calibri"/>
              </a:rPr>
              <a:t>In </a:t>
            </a:r>
            <a:r>
              <a:rPr lang="es-ES" sz="1600" dirty="0" err="1">
                <a:solidFill>
                  <a:schemeClr val="lt1"/>
                </a:solidFill>
                <a:latin typeface="Verdana" panose="020B0604030504040204" pitchFamily="34" charset="0"/>
                <a:ea typeface="Verdana" panose="020B0604030504040204" pitchFamily="34" charset="0"/>
                <a:cs typeface="Calibri"/>
                <a:sym typeface="Calibri"/>
              </a:rPr>
              <a:t>each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iteration</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one</a:t>
            </a:r>
            <a:r>
              <a:rPr lang="es-ES" sz="1600" dirty="0">
                <a:solidFill>
                  <a:schemeClr val="lt1"/>
                </a:solidFill>
                <a:latin typeface="Verdana" panose="020B0604030504040204" pitchFamily="34" charset="0"/>
                <a:ea typeface="Verdana" panose="020B0604030504040204" pitchFamily="34" charset="0"/>
                <a:cs typeface="Calibri"/>
                <a:sym typeface="Calibri"/>
              </a:rPr>
              <a:t> variable </a:t>
            </a:r>
            <a:r>
              <a:rPr lang="es-ES" sz="1600" b="1" dirty="0">
                <a:solidFill>
                  <a:srgbClr val="C00000"/>
                </a:solidFill>
                <a:latin typeface="Verdana" panose="020B0604030504040204" pitchFamily="34" charset="0"/>
                <a:ea typeface="Verdana" panose="020B0604030504040204" pitchFamily="34" charset="0"/>
                <a:cs typeface="Calibri"/>
                <a:sym typeface="Calibri"/>
              </a:rPr>
              <a:t>X</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selected</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a:t>
            </a:r>
            <a:r>
              <a:rPr lang="es-ES" sz="1600" dirty="0">
                <a:solidFill>
                  <a:schemeClr val="lt1"/>
                </a:solidFill>
                <a:latin typeface="Verdana" panose="020B0604030504040204" pitchFamily="34" charset="0"/>
                <a:ea typeface="Verdana" panose="020B0604030504040204" pitchFamily="34" charset="0"/>
                <a:cs typeface="Calibri"/>
                <a:sym typeface="Calibri"/>
              </a:rPr>
              <a:t> a </a:t>
            </a:r>
            <a:r>
              <a:rPr lang="es-ES" sz="1600" dirty="0" err="1">
                <a:solidFill>
                  <a:schemeClr val="lt1"/>
                </a:solidFill>
                <a:latin typeface="Verdana" panose="020B0604030504040204" pitchFamily="34" charset="0"/>
                <a:ea typeface="Verdana" panose="020B0604030504040204" pitchFamily="34" charset="0"/>
                <a:cs typeface="Calibri"/>
                <a:sym typeface="Calibri"/>
              </a:rPr>
              <a:t>criterion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maximization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covariances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with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b="1" dirty="0">
                <a:solidFill>
                  <a:srgbClr val="C00000"/>
                </a:solidFill>
                <a:latin typeface="Verdana" panose="020B0604030504040204" pitchFamily="34" charset="0"/>
                <a:ea typeface="Verdana" panose="020B0604030504040204" pitchFamily="34" charset="0"/>
                <a:cs typeface="Calibri"/>
                <a:sym typeface="Calibri"/>
              </a:rPr>
              <a:t>Y</a:t>
            </a:r>
            <a:endParaRPr sz="1600" b="1" dirty="0">
              <a:solidFill>
                <a:srgbClr val="C00000"/>
              </a:solidFill>
              <a:latin typeface="Verdana" panose="020B0604030504040204" pitchFamily="34" charset="0"/>
              <a:ea typeface="Verdana" panose="020B0604030504040204" pitchFamily="34" charset="0"/>
            </a:endParaRPr>
          </a:p>
        </p:txBody>
      </p:sp>
      <p:graphicFrame>
        <p:nvGraphicFramePr>
          <p:cNvPr id="1356" name="Google Shape;1356;p34"/>
          <p:cNvGraphicFramePr/>
          <p:nvPr/>
        </p:nvGraphicFramePr>
        <p:xfrm>
          <a:off x="4938885" y="2578508"/>
          <a:ext cx="2596062" cy="900910"/>
        </p:xfrm>
        <a:graphic>
          <a:graphicData uri="http://schemas.openxmlformats.org/drawingml/2006/table">
            <a:tbl>
              <a:tblPr firstRow="1" bandRow="1">
                <a:noFill/>
              </a:tblPr>
              <a:tblGrid>
                <a:gridCol w="865354">
                  <a:extLst>
                    <a:ext uri="{9D8B030D-6E8A-4147-A177-3AD203B41FA5}">
                      <a16:colId xmlns:a16="http://schemas.microsoft.com/office/drawing/2014/main" val="20000"/>
                    </a:ext>
                  </a:extLst>
                </a:gridCol>
                <a:gridCol w="753584">
                  <a:extLst>
                    <a:ext uri="{9D8B030D-6E8A-4147-A177-3AD203B41FA5}">
                      <a16:colId xmlns:a16="http://schemas.microsoft.com/office/drawing/2014/main" val="20001"/>
                    </a:ext>
                  </a:extLst>
                </a:gridCol>
                <a:gridCol w="977124">
                  <a:extLst>
                    <a:ext uri="{9D8B030D-6E8A-4147-A177-3AD203B41FA5}">
                      <a16:colId xmlns:a16="http://schemas.microsoft.com/office/drawing/2014/main" val="20002"/>
                    </a:ext>
                  </a:extLst>
                </a:gridCol>
              </a:tblGrid>
              <a:tr h="337014">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0"/>
                  </a:ext>
                </a:extLst>
              </a:tr>
              <a:tr h="251355">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1"/>
                  </a:ext>
                </a:extLst>
              </a:tr>
              <a:tr h="254846">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2"/>
                  </a:ext>
                </a:extLst>
              </a:tr>
            </a:tbl>
          </a:graphicData>
        </a:graphic>
      </p:graphicFrame>
      <p:pic>
        <p:nvPicPr>
          <p:cNvPr id="1357" name="Google Shape;1357;p34"/>
          <p:cNvPicPr preferRelativeResize="0"/>
          <p:nvPr/>
        </p:nvPicPr>
        <p:blipFill rotWithShape="1">
          <a:blip r:embed="rId3">
            <a:alphaModFix/>
          </a:blip>
          <a:srcRect/>
          <a:stretch/>
        </p:blipFill>
        <p:spPr>
          <a:xfrm>
            <a:off x="1439307" y="2232016"/>
            <a:ext cx="1773085" cy="1456019"/>
          </a:xfrm>
          <a:prstGeom prst="rect">
            <a:avLst/>
          </a:prstGeom>
          <a:noFill/>
          <a:ln>
            <a:noFill/>
          </a:ln>
        </p:spPr>
      </p:pic>
      <p:pic>
        <p:nvPicPr>
          <p:cNvPr id="1358" name="Google Shape;1358;p34"/>
          <p:cNvPicPr preferRelativeResize="0"/>
          <p:nvPr/>
        </p:nvPicPr>
        <p:blipFill rotWithShape="1">
          <a:blip r:embed="rId4">
            <a:alphaModFix/>
          </a:blip>
          <a:srcRect/>
          <a:stretch/>
        </p:blipFill>
        <p:spPr>
          <a:xfrm>
            <a:off x="868083" y="2768814"/>
            <a:ext cx="481874" cy="421640"/>
          </a:xfrm>
          <a:prstGeom prst="rect">
            <a:avLst/>
          </a:prstGeom>
          <a:noFill/>
          <a:ln>
            <a:noFill/>
          </a:ln>
        </p:spPr>
      </p:pic>
      <p:pic>
        <p:nvPicPr>
          <p:cNvPr id="1359" name="Google Shape;1359;p34"/>
          <p:cNvPicPr preferRelativeResize="0"/>
          <p:nvPr/>
        </p:nvPicPr>
        <p:blipFill rotWithShape="1">
          <a:blip r:embed="rId4">
            <a:alphaModFix/>
          </a:blip>
          <a:srcRect/>
          <a:stretch/>
        </p:blipFill>
        <p:spPr>
          <a:xfrm>
            <a:off x="4436938" y="2903273"/>
            <a:ext cx="413408" cy="361732"/>
          </a:xfrm>
          <a:prstGeom prst="rect">
            <a:avLst/>
          </a:prstGeom>
          <a:noFill/>
          <a:ln>
            <a:noFill/>
          </a:ln>
        </p:spPr>
      </p:pic>
      <p:pic>
        <p:nvPicPr>
          <p:cNvPr id="1360" name="Google Shape;1360;p34"/>
          <p:cNvPicPr preferRelativeResize="0"/>
          <p:nvPr/>
        </p:nvPicPr>
        <p:blipFill rotWithShape="1">
          <a:blip r:embed="rId5">
            <a:alphaModFix/>
          </a:blip>
          <a:srcRect/>
          <a:stretch/>
        </p:blipFill>
        <p:spPr>
          <a:xfrm>
            <a:off x="3384418" y="2152101"/>
            <a:ext cx="599672" cy="529123"/>
          </a:xfrm>
          <a:prstGeom prst="rect">
            <a:avLst/>
          </a:prstGeom>
          <a:noFill/>
          <a:ln>
            <a:noFill/>
          </a:ln>
        </p:spPr>
      </p:pic>
      <p:pic>
        <p:nvPicPr>
          <p:cNvPr id="1361" name="Google Shape;1361;p34"/>
          <p:cNvPicPr preferRelativeResize="0"/>
          <p:nvPr/>
        </p:nvPicPr>
        <p:blipFill rotWithShape="1">
          <a:blip r:embed="rId6">
            <a:alphaModFix/>
          </a:blip>
          <a:srcRect/>
          <a:stretch/>
        </p:blipFill>
        <p:spPr>
          <a:xfrm>
            <a:off x="7263409" y="2120858"/>
            <a:ext cx="441284" cy="396375"/>
          </a:xfrm>
          <a:prstGeom prst="rect">
            <a:avLst/>
          </a:prstGeom>
          <a:noFill/>
          <a:ln>
            <a:noFill/>
          </a:ln>
        </p:spPr>
      </p:pic>
      <p:pic>
        <p:nvPicPr>
          <p:cNvPr id="1362" name="Google Shape;1362;p34"/>
          <p:cNvPicPr preferRelativeResize="0"/>
          <p:nvPr/>
        </p:nvPicPr>
        <p:blipFill rotWithShape="1">
          <a:blip r:embed="rId7">
            <a:alphaModFix/>
          </a:blip>
          <a:srcRect/>
          <a:stretch/>
        </p:blipFill>
        <p:spPr>
          <a:xfrm>
            <a:off x="5666023" y="2882075"/>
            <a:ext cx="538369" cy="570038"/>
          </a:xfrm>
          <a:prstGeom prst="rect">
            <a:avLst/>
          </a:prstGeom>
          <a:noFill/>
          <a:ln>
            <a:noFill/>
          </a:ln>
        </p:spPr>
      </p:pic>
      <p:sp>
        <p:nvSpPr>
          <p:cNvPr id="1363" name="Google Shape;1363;p34"/>
          <p:cNvSpPr/>
          <p:nvPr/>
        </p:nvSpPr>
        <p:spPr>
          <a:xfrm>
            <a:off x="87620" y="3918614"/>
            <a:ext cx="8787245" cy="600936"/>
          </a:xfrm>
          <a:prstGeom prst="rect">
            <a:avLst/>
          </a:prstGeom>
          <a:solidFill>
            <a:schemeClr val="lt1"/>
          </a:solidFill>
          <a:ln w="19050" cap="rnd" cmpd="sng">
            <a:noFill/>
            <a:prstDash val="solid"/>
            <a:round/>
            <a:headEnd type="none" w="sm" len="sm"/>
            <a:tailEnd type="none" w="sm" len="sm"/>
          </a:ln>
        </p:spPr>
        <p:txBody>
          <a:bodyPr spcFirstLastPara="1" wrap="square" lIns="68569" tIns="34275" rIns="68569" bIns="34275" anchor="ctr" anchorCtr="0">
            <a:noAutofit/>
          </a:bodyPr>
          <a:lstStyle/>
          <a:p>
            <a:pPr marL="128588" indent="-128588" algn="ctr">
              <a:spcBef>
                <a:spcPts val="0"/>
              </a:spcBef>
              <a:spcAft>
                <a:spcPts val="0"/>
              </a:spcAft>
              <a:buClr>
                <a:srgbClr val="FF0000"/>
              </a:buClr>
              <a:buSzPts val="1800"/>
            </a:pPr>
            <a:r>
              <a:rPr lang="en-US" sz="1400" b="0" i="0" dirty="0">
                <a:solidFill>
                  <a:srgbClr val="374151"/>
                </a:solidFill>
                <a:effectLst/>
                <a:latin typeface="Verdana" panose="020B0604030504040204" pitchFamily="34" charset="0"/>
                <a:ea typeface="Verdana" panose="020B0604030504040204" pitchFamily="34" charset="0"/>
              </a:rPr>
              <a:t>Once the variable with the highest covariance is isolated and selected, all other predictive factors and responses are orthogonalized with respect to it, and the process is repeated until the fixed number of variables has been selected</a:t>
            </a:r>
            <a:endParaRPr sz="1100" dirty="0">
              <a:solidFill>
                <a:srgbClr val="FF0000"/>
              </a:solidFill>
              <a:latin typeface="Verdana" panose="020B0604030504040204" pitchFamily="34" charset="0"/>
              <a:ea typeface="Verdana" panose="020B0604030504040204" pitchFamily="34" charset="0"/>
              <a:cs typeface="Calibri"/>
              <a:sym typeface="Calibri"/>
            </a:endParaRPr>
          </a:p>
        </p:txBody>
      </p:sp>
      <p:sp>
        <p:nvSpPr>
          <p:cNvPr id="1364" name="Google Shape;1364;p34"/>
          <p:cNvSpPr/>
          <p:nvPr/>
        </p:nvSpPr>
        <p:spPr>
          <a:xfrm>
            <a:off x="3373763" y="2873373"/>
            <a:ext cx="976829" cy="634163"/>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64DB96-E00B-1F05-B946-1E9E82F02209}"/>
              </a:ext>
            </a:extLst>
          </p:cNvPr>
          <p:cNvSpPr>
            <a:spLocks noGrp="1"/>
          </p:cNvSpPr>
          <p:nvPr>
            <p:ph type="body" sz="quarter" idx="10"/>
          </p:nvPr>
        </p:nvSpPr>
        <p:spPr>
          <a:xfrm>
            <a:off x="493200" y="1455722"/>
            <a:ext cx="8398800" cy="3518568"/>
          </a:xfrm>
        </p:spPr>
        <p:txBody>
          <a:bodyPr/>
          <a:lstStyle/>
          <a:p>
            <a:pPr marL="0" indent="0">
              <a:lnSpc>
                <a:spcPct val="100000"/>
              </a:lnSpc>
              <a:buNone/>
            </a:pPr>
            <a:r>
              <a:rPr lang="nl-NL" dirty="0"/>
              <a:t> 1) </a:t>
            </a:r>
            <a:r>
              <a:rPr lang="nl-NL" dirty="0" err="1"/>
              <a:t>Introduction</a:t>
            </a:r>
            <a:r>
              <a:rPr lang="nl-NL" dirty="0"/>
              <a:t> </a:t>
            </a:r>
            <a:r>
              <a:rPr lang="nl-NL" dirty="0" err="1"/>
              <a:t>to</a:t>
            </a:r>
            <a:r>
              <a:rPr lang="nl-NL" dirty="0"/>
              <a:t> </a:t>
            </a:r>
            <a:r>
              <a:rPr lang="nl-NL" dirty="0" err="1"/>
              <a:t>the</a:t>
            </a:r>
            <a:r>
              <a:rPr lang="nl-NL" dirty="0"/>
              <a:t> </a:t>
            </a:r>
            <a:r>
              <a:rPr lang="nl-NL" dirty="0" err="1"/>
              <a:t>problem</a:t>
            </a:r>
            <a:endParaRPr lang="nl-NL" dirty="0"/>
          </a:p>
          <a:p>
            <a:pPr marL="0" indent="0">
              <a:lnSpc>
                <a:spcPct val="100000"/>
              </a:lnSpc>
              <a:buNone/>
            </a:pPr>
            <a:r>
              <a:rPr lang="nl-NL" dirty="0"/>
              <a:t> 2) </a:t>
            </a:r>
            <a:r>
              <a:rPr lang="nl-NL" dirty="0" err="1"/>
              <a:t>Theory</a:t>
            </a:r>
            <a:endParaRPr lang="nl-NL" dirty="0"/>
          </a:p>
          <a:p>
            <a:pPr marL="0" indent="0">
              <a:lnSpc>
                <a:spcPct val="100000"/>
              </a:lnSpc>
              <a:buNone/>
            </a:pPr>
            <a:r>
              <a:rPr lang="nl-NL" dirty="0"/>
              <a:t> 3) </a:t>
            </a:r>
            <a:r>
              <a:rPr lang="nl-NL" dirty="0" err="1"/>
              <a:t>Materials</a:t>
            </a:r>
            <a:r>
              <a:rPr lang="nl-NL" dirty="0"/>
              <a:t> </a:t>
            </a:r>
            <a:r>
              <a:rPr lang="nl-NL" dirty="0" err="1"/>
              <a:t>and</a:t>
            </a:r>
            <a:r>
              <a:rPr lang="nl-NL" dirty="0"/>
              <a:t> </a:t>
            </a:r>
            <a:r>
              <a:rPr lang="nl-NL" dirty="0" err="1"/>
              <a:t>methods</a:t>
            </a:r>
            <a:endParaRPr lang="nl-NL" dirty="0"/>
          </a:p>
          <a:p>
            <a:pPr marL="0" indent="0">
              <a:lnSpc>
                <a:spcPct val="100000"/>
              </a:lnSpc>
              <a:buNone/>
            </a:pPr>
            <a:r>
              <a:rPr lang="nl-NL" dirty="0"/>
              <a:t>            Samples </a:t>
            </a:r>
          </a:p>
          <a:p>
            <a:pPr marL="0" indent="0">
              <a:lnSpc>
                <a:spcPct val="100000"/>
              </a:lnSpc>
              <a:buNone/>
            </a:pPr>
            <a:r>
              <a:rPr lang="nl-NL" dirty="0"/>
              <a:t>            Data </a:t>
            </a:r>
            <a:r>
              <a:rPr lang="nl-NL" dirty="0" err="1"/>
              <a:t>description</a:t>
            </a:r>
            <a:r>
              <a:rPr lang="nl-NL" dirty="0"/>
              <a:t> </a:t>
            </a:r>
            <a:r>
              <a:rPr lang="nl-NL" dirty="0" err="1"/>
              <a:t>and</a:t>
            </a:r>
            <a:r>
              <a:rPr lang="nl-NL" dirty="0"/>
              <a:t> analysis</a:t>
            </a:r>
          </a:p>
          <a:p>
            <a:pPr marL="0" indent="0">
              <a:lnSpc>
                <a:spcPct val="100000"/>
              </a:lnSpc>
              <a:buNone/>
            </a:pPr>
            <a:r>
              <a:rPr lang="nl-NL" dirty="0"/>
              <a:t> 4) </a:t>
            </a:r>
            <a:r>
              <a:rPr lang="nl-NL" dirty="0" err="1"/>
              <a:t>Results</a:t>
            </a:r>
            <a:endParaRPr lang="nl-NL" dirty="0"/>
          </a:p>
          <a:p>
            <a:pPr marL="0" indent="0">
              <a:lnSpc>
                <a:spcPct val="100000"/>
              </a:lnSpc>
              <a:buNone/>
            </a:pPr>
            <a:r>
              <a:rPr lang="nl-NL" dirty="0"/>
              <a:t> 5) </a:t>
            </a:r>
            <a:r>
              <a:rPr lang="nl-NL" dirty="0" err="1"/>
              <a:t>Conclusions</a:t>
            </a:r>
            <a:endParaRPr lang="nl-NL" dirty="0"/>
          </a:p>
          <a:p>
            <a:pPr marL="0" indent="0">
              <a:lnSpc>
                <a:spcPct val="100000"/>
              </a:lnSpc>
              <a:buNone/>
            </a:pPr>
            <a:endParaRPr lang="nl-NL" sz="1050" dirty="0"/>
          </a:p>
        </p:txBody>
      </p:sp>
      <p:sp>
        <p:nvSpPr>
          <p:cNvPr id="3" name="Title 2">
            <a:extLst>
              <a:ext uri="{FF2B5EF4-FFF2-40B4-BE49-F238E27FC236}">
                <a16:creationId xmlns:a16="http://schemas.microsoft.com/office/drawing/2014/main" id="{335B42D5-1312-C2FA-475B-D2F3683C9BDC}"/>
              </a:ext>
            </a:extLst>
          </p:cNvPr>
          <p:cNvSpPr>
            <a:spLocks noGrp="1"/>
          </p:cNvSpPr>
          <p:nvPr>
            <p:ph type="title"/>
          </p:nvPr>
        </p:nvSpPr>
        <p:spPr>
          <a:xfrm>
            <a:off x="561600" y="169210"/>
            <a:ext cx="8330400" cy="576832"/>
          </a:xfrm>
        </p:spPr>
        <p:txBody>
          <a:bodyPr/>
          <a:lstStyle/>
          <a:p>
            <a:r>
              <a:rPr lang="nl-NL" dirty="0" err="1"/>
              <a:t>Table</a:t>
            </a:r>
            <a:r>
              <a:rPr lang="nl-NL" dirty="0"/>
              <a:t> of contents</a:t>
            </a:r>
          </a:p>
        </p:txBody>
      </p:sp>
      <p:sp>
        <p:nvSpPr>
          <p:cNvPr id="4" name="Slide Number Placeholder 3">
            <a:extLst>
              <a:ext uri="{FF2B5EF4-FFF2-40B4-BE49-F238E27FC236}">
                <a16:creationId xmlns:a16="http://schemas.microsoft.com/office/drawing/2014/main" id="{814B8DBB-E07E-07F9-C718-BDA945F673F3}"/>
              </a:ext>
            </a:extLst>
          </p:cNvPr>
          <p:cNvSpPr>
            <a:spLocks noGrp="1"/>
          </p:cNvSpPr>
          <p:nvPr>
            <p:ph type="sldNum" sz="quarter" idx="11"/>
          </p:nvPr>
        </p:nvSpPr>
        <p:spPr/>
        <p:txBody>
          <a:bodyPr/>
          <a:lstStyle/>
          <a:p>
            <a:pPr algn="r"/>
            <a:fld id="{F25965E0-7062-474C-8671-DB3A3CE669B0}" type="slidenum">
              <a:rPr lang="nl-NL" smtClean="0"/>
              <a:pPr algn="r"/>
              <a:t>2</a:t>
            </a:fld>
            <a:endParaRPr lang="nl-NL"/>
          </a:p>
        </p:txBody>
      </p:sp>
    </p:spTree>
    <p:extLst>
      <p:ext uri="{BB962C8B-B14F-4D97-AF65-F5344CB8AC3E}">
        <p14:creationId xmlns:p14="http://schemas.microsoft.com/office/powerpoint/2010/main" val="445239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35"/>
          <p:cNvSpPr txBox="1">
            <a:spLocks noGrp="1"/>
          </p:cNvSpPr>
          <p:nvPr>
            <p:ph type="title"/>
          </p:nvPr>
        </p:nvSpPr>
        <p:spPr>
          <a:xfrm>
            <a:off x="484584"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100" b="1">
                <a:latin typeface="Arial"/>
                <a:ea typeface="Arial"/>
                <a:cs typeface="Arial"/>
                <a:sym typeface="Arial"/>
              </a:rPr>
              <a:t>Covariance selection (CovSel)</a:t>
            </a:r>
            <a:endParaRPr/>
          </a:p>
        </p:txBody>
      </p:sp>
      <p:sp>
        <p:nvSpPr>
          <p:cNvPr id="1371" name="Google Shape;1371;p35"/>
          <p:cNvSpPr txBox="1">
            <a:spLocks noGrp="1"/>
          </p:cNvSpPr>
          <p:nvPr>
            <p:ph type="body" idx="1"/>
          </p:nvPr>
        </p:nvSpPr>
        <p:spPr>
          <a:xfrm>
            <a:off x="828220" y="1209905"/>
            <a:ext cx="6709906" cy="314661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180975">
              <a:spcBef>
                <a:spcPts val="750"/>
              </a:spcBef>
              <a:spcAft>
                <a:spcPts val="0"/>
              </a:spcAft>
              <a:buSzPts val="1600"/>
              <a:buNone/>
            </a:pPr>
            <a:endParaRPr lang="en-US" b="1" dirty="0"/>
          </a:p>
          <a:p>
            <a:pPr marL="257175" indent="-180975">
              <a:spcBef>
                <a:spcPts val="750"/>
              </a:spcBef>
              <a:spcAft>
                <a:spcPts val="0"/>
              </a:spcAft>
              <a:buSzPts val="1600"/>
              <a:buNone/>
            </a:pPr>
            <a:r>
              <a:rPr lang="en-US" b="1" dirty="0"/>
              <a:t>The selected variables from X should have:</a:t>
            </a:r>
          </a:p>
          <a:p>
            <a:pPr marL="257175" indent="-180975">
              <a:spcBef>
                <a:spcPts val="750"/>
              </a:spcBef>
              <a:spcAft>
                <a:spcPts val="0"/>
              </a:spcAft>
              <a:buSzPts val="1600"/>
              <a:buNone/>
            </a:pPr>
            <a:endParaRPr lang="en-US" b="1" dirty="0"/>
          </a:p>
          <a:p>
            <a:pPr marL="361950" indent="-285750">
              <a:spcBef>
                <a:spcPts val="750"/>
              </a:spcBef>
              <a:spcAft>
                <a:spcPts val="0"/>
              </a:spcAft>
              <a:buSzPts val="1600"/>
              <a:buFont typeface="Wingdings" panose="05000000000000000000" pitchFamily="2" charset="2"/>
              <a:buChar char="q"/>
            </a:pPr>
            <a:r>
              <a:rPr lang="en-US" b="1" dirty="0"/>
              <a:t>Good predictive power for Y</a:t>
            </a:r>
          </a:p>
          <a:p>
            <a:pPr marL="361950" indent="-285750">
              <a:spcBef>
                <a:spcPts val="750"/>
              </a:spcBef>
              <a:spcAft>
                <a:spcPts val="0"/>
              </a:spcAft>
              <a:buSzPts val="1600"/>
              <a:buFont typeface="Wingdings" panose="05000000000000000000" pitchFamily="2" charset="2"/>
              <a:buChar char="q"/>
            </a:pPr>
            <a:r>
              <a:rPr lang="en-US" b="1" dirty="0"/>
              <a:t>The highest possible variability</a:t>
            </a:r>
            <a:endParaRP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8"/>
          <p:cNvSpPr txBox="1">
            <a:spLocks noGrp="1"/>
          </p:cNvSpPr>
          <p:nvPr>
            <p:ph type="body" idx="1"/>
          </p:nvPr>
        </p:nvSpPr>
        <p:spPr>
          <a:xfrm>
            <a:off x="350711" y="2241647"/>
            <a:ext cx="8053920" cy="309531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0"/>
              </a:spcBef>
              <a:spcAft>
                <a:spcPts val="0"/>
              </a:spcAft>
              <a:buClr>
                <a:schemeClr val="lt1"/>
              </a:buClr>
              <a:buSzPts val="2000"/>
              <a:buNone/>
            </a:pPr>
            <a:endParaRPr sz="1500" dirty="0"/>
          </a:p>
          <a:p>
            <a:pPr marL="171450" indent="-76200" algn="just">
              <a:lnSpc>
                <a:spcPct val="90000"/>
              </a:lnSpc>
              <a:spcBef>
                <a:spcPts val="750"/>
              </a:spcBef>
              <a:spcAft>
                <a:spcPts val="0"/>
              </a:spcAft>
              <a:buClr>
                <a:schemeClr val="lt1"/>
              </a:buClr>
              <a:buSzPts val="2000"/>
              <a:buNone/>
            </a:pPr>
            <a:endParaRPr sz="1500" dirty="0">
              <a:latin typeface="Arial"/>
              <a:ea typeface="Arial"/>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501" name="Google Shape;1501;p48"/>
          <p:cNvSpPr/>
          <p:nvPr/>
        </p:nvSpPr>
        <p:spPr>
          <a:xfrm>
            <a:off x="3301099" y="2069834"/>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a:solidFill>
                  <a:srgbClr val="FFFFFF"/>
                </a:solidFill>
                <a:latin typeface="Trebuchet MS"/>
                <a:ea typeface="Trebuchet MS"/>
                <a:cs typeface="Trebuchet MS"/>
                <a:sym typeface="Trebuchet MS"/>
              </a:rPr>
              <a:t>Train </a:t>
            </a:r>
            <a:r>
              <a:rPr lang="es-ES" dirty="0" err="1">
                <a:solidFill>
                  <a:srgbClr val="FFFFFF"/>
                </a:solidFill>
                <a:latin typeface="Trebuchet MS"/>
                <a:ea typeface="Trebuchet MS"/>
                <a:cs typeface="Trebuchet MS"/>
                <a:sym typeface="Trebuchet MS"/>
              </a:rPr>
              <a:t>the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model</a:t>
            </a:r>
            <a:endParaRPr dirty="0">
              <a:solidFill>
                <a:srgbClr val="FFFFFF"/>
              </a:solidFill>
              <a:latin typeface="Trebuchet MS"/>
              <a:ea typeface="Trebuchet MS"/>
              <a:cs typeface="Trebuchet MS"/>
              <a:sym typeface="Trebuchet MS"/>
            </a:endParaRPr>
          </a:p>
        </p:txBody>
      </p:sp>
      <p:sp>
        <p:nvSpPr>
          <p:cNvPr id="1502" name="Google Shape;1502;p48"/>
          <p:cNvSpPr/>
          <p:nvPr/>
        </p:nvSpPr>
        <p:spPr>
          <a:xfrm>
            <a:off x="3301099" y="4153664"/>
            <a:ext cx="1690007" cy="646302"/>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err="1">
                <a:solidFill>
                  <a:srgbClr val="FFFFFF"/>
                </a:solidFill>
                <a:latin typeface="Trebuchet MS"/>
                <a:ea typeface="Trebuchet MS"/>
                <a:cs typeface="Trebuchet MS"/>
                <a:sym typeface="Trebuchet MS"/>
              </a:rPr>
              <a:t>Feature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selection</a:t>
            </a:r>
            <a:endParaRPr dirty="0">
              <a:solidFill>
                <a:srgbClr val="FFFFFF"/>
              </a:solidFill>
              <a:latin typeface="Trebuchet MS"/>
              <a:ea typeface="Trebuchet MS"/>
              <a:cs typeface="Trebuchet MS"/>
              <a:sym typeface="Trebuchet MS"/>
            </a:endParaRPr>
          </a:p>
        </p:txBody>
      </p:sp>
      <p:sp>
        <p:nvSpPr>
          <p:cNvPr id="1503" name="Google Shape;1503;p48"/>
          <p:cNvSpPr/>
          <p:nvPr/>
        </p:nvSpPr>
        <p:spPr>
          <a:xfrm>
            <a:off x="288605" y="2310358"/>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4" name="Google Shape;1504;p48"/>
          <p:cNvSpPr/>
          <p:nvPr/>
        </p:nvSpPr>
        <p:spPr>
          <a:xfrm>
            <a:off x="305271" y="297763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5" name="Google Shape;1505;p48"/>
          <p:cNvSpPr/>
          <p:nvPr/>
        </p:nvSpPr>
        <p:spPr>
          <a:xfrm>
            <a:off x="290080" y="3693732"/>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6" name="Google Shape;1506;p48"/>
          <p:cNvSpPr/>
          <p:nvPr/>
        </p:nvSpPr>
        <p:spPr>
          <a:xfrm>
            <a:off x="2310011" y="2522248"/>
            <a:ext cx="698046" cy="1339872"/>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07" name="Google Shape;1507;p48"/>
          <p:cNvSpPr/>
          <p:nvPr/>
        </p:nvSpPr>
        <p:spPr>
          <a:xfrm>
            <a:off x="6138006" y="3160406"/>
            <a:ext cx="2415941"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Useful</a:t>
            </a:r>
            <a:r>
              <a:rPr lang="es-ES" dirty="0">
                <a:solidFill>
                  <a:srgbClr val="000000"/>
                </a:solidFill>
                <a:latin typeface="Trebuchet MS"/>
                <a:ea typeface="Trebuchet MS"/>
                <a:cs typeface="Trebuchet MS"/>
                <a:sym typeface="Trebuchet MS"/>
              </a:rPr>
              <a:t> variables</a:t>
            </a:r>
            <a:endParaRPr dirty="0">
              <a:solidFill>
                <a:srgbClr val="000000"/>
              </a:solidFill>
              <a:latin typeface="Trebuchet MS"/>
              <a:ea typeface="Trebuchet MS"/>
              <a:cs typeface="Trebuchet MS"/>
              <a:sym typeface="Trebuchet MS"/>
            </a:endParaRPr>
          </a:p>
        </p:txBody>
      </p:sp>
      <p:sp>
        <p:nvSpPr>
          <p:cNvPr id="1508" name="Google Shape;1508;p48"/>
          <p:cNvSpPr/>
          <p:nvPr/>
        </p:nvSpPr>
        <p:spPr>
          <a:xfrm>
            <a:off x="6270074" y="2111165"/>
            <a:ext cx="1974368"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Optimized</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model</a:t>
            </a:r>
            <a:endParaRPr dirty="0">
              <a:solidFill>
                <a:srgbClr val="000000"/>
              </a:solidFill>
              <a:latin typeface="Trebuchet MS"/>
              <a:ea typeface="Trebuchet MS"/>
              <a:cs typeface="Trebuchet MS"/>
              <a:sym typeface="Trebuchet MS"/>
            </a:endParaRPr>
          </a:p>
        </p:txBody>
      </p:sp>
      <p:sp>
        <p:nvSpPr>
          <p:cNvPr id="1509" name="Google Shape;1509;p48"/>
          <p:cNvSpPr/>
          <p:nvPr/>
        </p:nvSpPr>
        <p:spPr>
          <a:xfrm>
            <a:off x="5237678" y="2459888"/>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11" name="Google Shape;1511;p48"/>
          <p:cNvSpPr/>
          <p:nvPr/>
        </p:nvSpPr>
        <p:spPr>
          <a:xfrm>
            <a:off x="4271465" y="3016579"/>
            <a:ext cx="416378" cy="863893"/>
          </a:xfrm>
          <a:prstGeom prst="down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2" name="Google Shape;1512;p48"/>
          <p:cNvSpPr/>
          <p:nvPr/>
        </p:nvSpPr>
        <p:spPr>
          <a:xfrm>
            <a:off x="3488370" y="2983868"/>
            <a:ext cx="435879" cy="896604"/>
          </a:xfrm>
          <a:prstGeom prst="up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4" name="Google Shape;1514;p48"/>
          <p:cNvSpPr/>
          <p:nvPr/>
        </p:nvSpPr>
        <p:spPr>
          <a:xfrm>
            <a:off x="6103950" y="3783519"/>
            <a:ext cx="2415941" cy="50419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Useless</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features</a:t>
            </a:r>
            <a:endParaRPr dirty="0">
              <a:solidFill>
                <a:srgbClr val="000000"/>
              </a:solidFill>
              <a:latin typeface="Trebuchet MS"/>
              <a:ea typeface="Trebuchet MS"/>
              <a:cs typeface="Trebuchet MS"/>
              <a:sym typeface="Trebuchet MS"/>
            </a:endParaRPr>
          </a:p>
        </p:txBody>
      </p:sp>
      <p:cxnSp>
        <p:nvCxnSpPr>
          <p:cNvPr id="1515" name="Google Shape;1515;p48"/>
          <p:cNvCxnSpPr/>
          <p:nvPr/>
        </p:nvCxnSpPr>
        <p:spPr>
          <a:xfrm>
            <a:off x="6509736" y="3641088"/>
            <a:ext cx="1765894" cy="923486"/>
          </a:xfrm>
          <a:prstGeom prst="straightConnector1">
            <a:avLst/>
          </a:prstGeom>
          <a:noFill/>
          <a:ln w="76200" cap="flat" cmpd="sng">
            <a:solidFill>
              <a:schemeClr val="accent2"/>
            </a:solidFill>
            <a:prstDash val="solid"/>
            <a:round/>
            <a:headEnd type="none" w="sm" len="sm"/>
            <a:tailEnd type="none" w="sm" len="sm"/>
          </a:ln>
        </p:spPr>
      </p:cxnSp>
      <p:cxnSp>
        <p:nvCxnSpPr>
          <p:cNvPr id="1516" name="Google Shape;1516;p48"/>
          <p:cNvCxnSpPr/>
          <p:nvPr/>
        </p:nvCxnSpPr>
        <p:spPr>
          <a:xfrm rot="10800000" flipH="1">
            <a:off x="6469374" y="3676834"/>
            <a:ext cx="1846618" cy="923486"/>
          </a:xfrm>
          <a:prstGeom prst="straightConnector1">
            <a:avLst/>
          </a:prstGeom>
          <a:noFill/>
          <a:ln w="76200" cap="flat" cmpd="sng">
            <a:solidFill>
              <a:schemeClr val="accent2"/>
            </a:solidFill>
            <a:prstDash val="solid"/>
            <a:round/>
            <a:headEnd type="none" w="sm" len="sm"/>
            <a:tailEnd type="none" w="sm" len="sm"/>
          </a:ln>
        </p:spPr>
      </p:cxnSp>
      <p:sp>
        <p:nvSpPr>
          <p:cNvPr id="3" name="Google Shape;1202;p19">
            <a:extLst>
              <a:ext uri="{FF2B5EF4-FFF2-40B4-BE49-F238E27FC236}">
                <a16:creationId xmlns:a16="http://schemas.microsoft.com/office/drawing/2014/main" id="{D579500A-BE76-768D-D83C-5396F83B8F7B}"/>
              </a:ext>
            </a:extLst>
          </p:cNvPr>
          <p:cNvSpPr/>
          <p:nvPr/>
        </p:nvSpPr>
        <p:spPr>
          <a:xfrm>
            <a:off x="3407369" y="314381"/>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p>
          <a:p>
            <a:pPr algn="ctr">
              <a:spcBef>
                <a:spcPts val="0"/>
              </a:spcBef>
              <a:spcAft>
                <a:spcPts val="0"/>
              </a:spcAft>
              <a:buClr>
                <a:srgbClr val="000000"/>
              </a:buClr>
              <a:buSzPts val="2400"/>
            </a:pPr>
            <a:r>
              <a:rPr lang="nl-NL" dirty="0" err="1">
                <a:solidFill>
                  <a:srgbClr val="374151"/>
                </a:solidFill>
                <a:latin typeface="Söhne"/>
              </a:rPr>
              <a:t>methods</a:t>
            </a:r>
            <a:endParaRPr dirty="0"/>
          </a:p>
        </p:txBody>
      </p:sp>
      <p:sp>
        <p:nvSpPr>
          <p:cNvPr id="13" name="TextBox 12">
            <a:extLst>
              <a:ext uri="{FF2B5EF4-FFF2-40B4-BE49-F238E27FC236}">
                <a16:creationId xmlns:a16="http://schemas.microsoft.com/office/drawing/2014/main" id="{039EF7E9-7CB7-0C47-ABB1-CE7509D9AB91}"/>
              </a:ext>
            </a:extLst>
          </p:cNvPr>
          <p:cNvSpPr txBox="1"/>
          <p:nvPr/>
        </p:nvSpPr>
        <p:spPr>
          <a:xfrm>
            <a:off x="350711" y="1199853"/>
            <a:ext cx="8398218" cy="646331"/>
          </a:xfrm>
          <a:prstGeom prst="rect">
            <a:avLst/>
          </a:prstGeom>
          <a:noFill/>
        </p:spPr>
        <p:txBody>
          <a:bodyPr wrap="square">
            <a:spAutoFit/>
          </a:bodyPr>
          <a:lstStyle/>
          <a:p>
            <a:pPr algn="ctr"/>
            <a:r>
              <a:rPr lang="en-US" b="0" i="0" dirty="0">
                <a:solidFill>
                  <a:srgbClr val="374151"/>
                </a:solidFill>
                <a:effectLst/>
                <a:latin typeface="Söhne"/>
              </a:rPr>
              <a:t>They automatically perform feature selection as part of the model training</a:t>
            </a:r>
          </a:p>
          <a:p>
            <a:pPr algn="ctr"/>
            <a:r>
              <a:rPr lang="en-US" b="0" i="0" dirty="0">
                <a:solidFill>
                  <a:srgbClr val="374151"/>
                </a:solidFill>
                <a:effectLst/>
                <a:latin typeface="Söhne"/>
              </a:rPr>
              <a:t>The result is a trained model that highlights the useful features and disregards the rest</a:t>
            </a:r>
          </a:p>
        </p:txBody>
      </p:sp>
      <p:cxnSp>
        <p:nvCxnSpPr>
          <p:cNvPr id="15" name="Straight Arrow Connector 14">
            <a:extLst>
              <a:ext uri="{FF2B5EF4-FFF2-40B4-BE49-F238E27FC236}">
                <a16:creationId xmlns:a16="http://schemas.microsoft.com/office/drawing/2014/main" id="{8A4BB8B0-DBF3-876D-5C84-313283BC444C}"/>
              </a:ext>
            </a:extLst>
          </p:cNvPr>
          <p:cNvCxnSpPr>
            <a:cxnSpLocks/>
            <a:endCxn id="1508" idx="2"/>
          </p:cNvCxnSpPr>
          <p:nvPr/>
        </p:nvCxnSpPr>
        <p:spPr>
          <a:xfrm flipV="1">
            <a:off x="7253279" y="2434754"/>
            <a:ext cx="3979" cy="6657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531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A9098-E3C1-267A-C50F-DDC86BD56A6A}"/>
              </a:ext>
            </a:extLst>
          </p:cNvPr>
          <p:cNvSpPr>
            <a:spLocks noGrp="1"/>
          </p:cNvSpPr>
          <p:nvPr>
            <p:ph type="title"/>
          </p:nvPr>
        </p:nvSpPr>
        <p:spPr>
          <a:xfrm>
            <a:off x="527400" y="2337368"/>
            <a:ext cx="8330400" cy="576832"/>
          </a:xfrm>
        </p:spPr>
        <p:txBody>
          <a:bodyPr/>
          <a:lstStyle/>
          <a:p>
            <a:r>
              <a:rPr lang="nl-NL" dirty="0"/>
              <a:t>               Cross </a:t>
            </a:r>
            <a:r>
              <a:rPr lang="nl-NL" dirty="0" err="1"/>
              <a:t>validation</a:t>
            </a:r>
            <a:r>
              <a:rPr lang="nl-NL" dirty="0"/>
              <a:t> </a:t>
            </a:r>
            <a:r>
              <a:rPr lang="nl-NL" dirty="0" err="1"/>
              <a:t>and</a:t>
            </a:r>
            <a:r>
              <a:rPr lang="nl-NL" dirty="0"/>
              <a:t> Data Split </a:t>
            </a:r>
          </a:p>
        </p:txBody>
      </p:sp>
      <p:sp>
        <p:nvSpPr>
          <p:cNvPr id="4" name="Slide Number Placeholder 3">
            <a:extLst>
              <a:ext uri="{FF2B5EF4-FFF2-40B4-BE49-F238E27FC236}">
                <a16:creationId xmlns:a16="http://schemas.microsoft.com/office/drawing/2014/main" id="{A380AEAA-4CA3-C0FF-770A-3F6AA6386ED9}"/>
              </a:ext>
            </a:extLst>
          </p:cNvPr>
          <p:cNvSpPr>
            <a:spLocks noGrp="1"/>
          </p:cNvSpPr>
          <p:nvPr>
            <p:ph type="sldNum" sz="quarter" idx="11"/>
          </p:nvPr>
        </p:nvSpPr>
        <p:spPr/>
        <p:txBody>
          <a:bodyPr/>
          <a:lstStyle/>
          <a:p>
            <a:pPr algn="r"/>
            <a:fld id="{F25965E0-7062-474C-8671-DB3A3CE669B0}" type="slidenum">
              <a:rPr lang="nl-NL" smtClean="0"/>
              <a:pPr algn="r"/>
              <a:t>22</a:t>
            </a:fld>
            <a:endParaRPr lang="nl-NL"/>
          </a:p>
        </p:txBody>
      </p:sp>
    </p:spTree>
    <p:extLst>
      <p:ext uri="{BB962C8B-B14F-4D97-AF65-F5344CB8AC3E}">
        <p14:creationId xmlns:p14="http://schemas.microsoft.com/office/powerpoint/2010/main" val="2785646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0"/>
            <a:ext cx="8330400" cy="865111"/>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23</a:t>
            </a:fld>
            <a:endParaRPr lang="nl-NL"/>
          </a:p>
        </p:txBody>
      </p:sp>
      <p:pic>
        <p:nvPicPr>
          <p:cNvPr id="8" name="Picture 7">
            <a:extLst>
              <a:ext uri="{FF2B5EF4-FFF2-40B4-BE49-F238E27FC236}">
                <a16:creationId xmlns:a16="http://schemas.microsoft.com/office/drawing/2014/main" id="{D2CC10F2-3100-D006-F29B-31BD754CF65E}"/>
              </a:ext>
            </a:extLst>
          </p:cNvPr>
          <p:cNvPicPr>
            <a:picLocks noChangeAspect="1"/>
          </p:cNvPicPr>
          <p:nvPr/>
        </p:nvPicPr>
        <p:blipFill rotWithShape="1">
          <a:blip r:embed="rId3"/>
          <a:srcRect l="6172" r="6343" b="14285"/>
          <a:stretch/>
        </p:blipFill>
        <p:spPr>
          <a:xfrm>
            <a:off x="6534919" y="2440003"/>
            <a:ext cx="2354732" cy="1829783"/>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6BDC090E-1EA0-1A95-4976-BE4F57E22A32}"/>
              </a:ext>
            </a:extLst>
          </p:cNvPr>
          <p:cNvPicPr>
            <a:picLocks noChangeAspect="1"/>
          </p:cNvPicPr>
          <p:nvPr/>
        </p:nvPicPr>
        <p:blipFill rotWithShape="1">
          <a:blip r:embed="rId4"/>
          <a:srcRect b="22507"/>
          <a:stretch/>
        </p:blipFill>
        <p:spPr>
          <a:xfrm>
            <a:off x="3727101" y="2431987"/>
            <a:ext cx="2542017" cy="183779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sp>
        <p:nvSpPr>
          <p:cNvPr id="15" name="TextBox 14">
            <a:extLst>
              <a:ext uri="{FF2B5EF4-FFF2-40B4-BE49-F238E27FC236}">
                <a16:creationId xmlns:a16="http://schemas.microsoft.com/office/drawing/2014/main" id="{79819FB1-EF63-2409-E10D-2B16A761A9D3}"/>
              </a:ext>
            </a:extLst>
          </p:cNvPr>
          <p:cNvSpPr txBox="1"/>
          <p:nvPr/>
        </p:nvSpPr>
        <p:spPr>
          <a:xfrm>
            <a:off x="6924268" y="1737332"/>
            <a:ext cx="1539332"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Kennard</a:t>
            </a:r>
            <a:r>
              <a:rPr lang="nl-NL" sz="1400" dirty="0">
                <a:latin typeface="Verdana" pitchFamily="34" charset="0"/>
              </a:rPr>
              <a:t>-Stone</a:t>
            </a:r>
          </a:p>
        </p:txBody>
      </p:sp>
      <p:sp>
        <p:nvSpPr>
          <p:cNvPr id="16" name="TextBox 15">
            <a:extLst>
              <a:ext uri="{FF2B5EF4-FFF2-40B4-BE49-F238E27FC236}">
                <a16:creationId xmlns:a16="http://schemas.microsoft.com/office/drawing/2014/main" id="{D836507D-8AF3-994D-0F12-431302F40CB8}"/>
              </a:ext>
            </a:extLst>
          </p:cNvPr>
          <p:cNvSpPr txBox="1"/>
          <p:nvPr/>
        </p:nvSpPr>
        <p:spPr>
          <a:xfrm>
            <a:off x="4556291" y="1761759"/>
            <a:ext cx="712054"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Onion</a:t>
            </a:r>
            <a:endParaRPr lang="nl-NL" sz="1400" dirty="0">
              <a:latin typeface="Verdana" pitchFamily="34" charset="0"/>
            </a:endParaRPr>
          </a:p>
        </p:txBody>
      </p:sp>
    </p:spTree>
    <p:extLst>
      <p:ext uri="{BB962C8B-B14F-4D97-AF65-F5344CB8AC3E}">
        <p14:creationId xmlns:p14="http://schemas.microsoft.com/office/powerpoint/2010/main" val="536520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1"/>
            <a:ext cx="8330400" cy="746474"/>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24</a:t>
            </a:fld>
            <a:endParaRPr lang="nl-NL"/>
          </a:p>
        </p:txBody>
      </p:sp>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pic>
        <p:nvPicPr>
          <p:cNvPr id="2" name="Picture 4">
            <a:extLst>
              <a:ext uri="{FF2B5EF4-FFF2-40B4-BE49-F238E27FC236}">
                <a16:creationId xmlns:a16="http://schemas.microsoft.com/office/drawing/2014/main" id="{927D379B-DCCD-86AE-5A9F-9A91082E7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7" b="47872"/>
          <a:stretch/>
        </p:blipFill>
        <p:spPr bwMode="auto">
          <a:xfrm>
            <a:off x="6178915" y="2485002"/>
            <a:ext cx="2052753" cy="115675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E430EB8-3627-DDA0-56B4-A44DBE5C5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41" t="54775" r="10831"/>
          <a:stretch/>
        </p:blipFill>
        <p:spPr bwMode="auto">
          <a:xfrm>
            <a:off x="3605808" y="2147901"/>
            <a:ext cx="1915125" cy="183095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CA3362-B090-3060-5D7B-44EE941B425A}"/>
              </a:ext>
            </a:extLst>
          </p:cNvPr>
          <p:cNvSpPr txBox="1"/>
          <p:nvPr/>
        </p:nvSpPr>
        <p:spPr>
          <a:xfrm>
            <a:off x="4157649" y="1527427"/>
            <a:ext cx="81144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a:latin typeface="Verdana" pitchFamily="34" charset="0"/>
              </a:rPr>
              <a:t>Duplex</a:t>
            </a:r>
          </a:p>
        </p:txBody>
      </p:sp>
      <p:sp>
        <p:nvSpPr>
          <p:cNvPr id="6" name="TextBox 5">
            <a:extLst>
              <a:ext uri="{FF2B5EF4-FFF2-40B4-BE49-F238E27FC236}">
                <a16:creationId xmlns:a16="http://schemas.microsoft.com/office/drawing/2014/main" id="{8594E0AF-7985-9558-3DA2-C769CC7EC88E}"/>
              </a:ext>
            </a:extLst>
          </p:cNvPr>
          <p:cNvSpPr txBox="1"/>
          <p:nvPr/>
        </p:nvSpPr>
        <p:spPr>
          <a:xfrm>
            <a:off x="6665880" y="1830139"/>
            <a:ext cx="107882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Randomly</a:t>
            </a:r>
            <a:endParaRPr lang="nl-NL" sz="1400" dirty="0">
              <a:latin typeface="Verdana" pitchFamily="34" charset="0"/>
            </a:endParaRPr>
          </a:p>
        </p:txBody>
      </p:sp>
    </p:spTree>
    <p:extLst>
      <p:ext uri="{BB962C8B-B14F-4D97-AF65-F5344CB8AC3E}">
        <p14:creationId xmlns:p14="http://schemas.microsoft.com/office/powerpoint/2010/main" val="2033242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8A38A-9055-9ADF-7B78-A874A3F5A788}"/>
              </a:ext>
            </a:extLst>
          </p:cNvPr>
          <p:cNvSpPr>
            <a:spLocks noGrp="1"/>
          </p:cNvSpPr>
          <p:nvPr>
            <p:ph type="title"/>
          </p:nvPr>
        </p:nvSpPr>
        <p:spPr>
          <a:xfrm>
            <a:off x="561600" y="169210"/>
            <a:ext cx="8330400" cy="576832"/>
          </a:xfrm>
        </p:spPr>
        <p:txBody>
          <a:bodyPr/>
          <a:lstStyle/>
          <a:p>
            <a:pPr algn="ctr"/>
            <a:r>
              <a:rPr lang="nl-NL" dirty="0"/>
              <a:t>Cross </a:t>
            </a:r>
            <a:r>
              <a:rPr lang="nl-NL" dirty="0" err="1"/>
              <a:t>validation</a:t>
            </a:r>
            <a:endParaRPr lang="nl-NL" dirty="0"/>
          </a:p>
        </p:txBody>
      </p:sp>
      <p:sp>
        <p:nvSpPr>
          <p:cNvPr id="4" name="Slide Number Placeholder 3">
            <a:extLst>
              <a:ext uri="{FF2B5EF4-FFF2-40B4-BE49-F238E27FC236}">
                <a16:creationId xmlns:a16="http://schemas.microsoft.com/office/drawing/2014/main" id="{54A7A310-BBE4-97AA-5DA6-4D376448CD1F}"/>
              </a:ext>
            </a:extLst>
          </p:cNvPr>
          <p:cNvSpPr>
            <a:spLocks noGrp="1"/>
          </p:cNvSpPr>
          <p:nvPr>
            <p:ph type="sldNum" sz="quarter" idx="11"/>
          </p:nvPr>
        </p:nvSpPr>
        <p:spPr/>
        <p:txBody>
          <a:bodyPr/>
          <a:lstStyle/>
          <a:p>
            <a:pPr algn="r"/>
            <a:fld id="{F25965E0-7062-474C-8671-DB3A3CE669B0}" type="slidenum">
              <a:rPr lang="nl-NL" smtClean="0"/>
              <a:pPr algn="r"/>
              <a:t>25</a:t>
            </a:fld>
            <a:endParaRPr lang="nl-NL"/>
          </a:p>
        </p:txBody>
      </p:sp>
      <p:pic>
        <p:nvPicPr>
          <p:cNvPr id="6" name="Picture 5">
            <a:extLst>
              <a:ext uri="{FF2B5EF4-FFF2-40B4-BE49-F238E27FC236}">
                <a16:creationId xmlns:a16="http://schemas.microsoft.com/office/drawing/2014/main" id="{D9CA4E62-673E-261E-30C6-9B4C6527058A}"/>
              </a:ext>
            </a:extLst>
          </p:cNvPr>
          <p:cNvPicPr>
            <a:picLocks noChangeAspect="1"/>
          </p:cNvPicPr>
          <p:nvPr/>
        </p:nvPicPr>
        <p:blipFill>
          <a:blip r:embed="rId3"/>
          <a:stretch>
            <a:fillRect/>
          </a:stretch>
        </p:blipFill>
        <p:spPr>
          <a:xfrm>
            <a:off x="3601328" y="1245717"/>
            <a:ext cx="4738165" cy="3028208"/>
          </a:xfrm>
          <a:prstGeom prst="rect">
            <a:avLst/>
          </a:prstGeom>
        </p:spPr>
      </p:pic>
      <p:sp>
        <p:nvSpPr>
          <p:cNvPr id="7" name="Rectangle 6">
            <a:extLst>
              <a:ext uri="{FF2B5EF4-FFF2-40B4-BE49-F238E27FC236}">
                <a16:creationId xmlns:a16="http://schemas.microsoft.com/office/drawing/2014/main" id="{6A8EF615-9A17-0FE4-402C-FD7BB710EA8F}"/>
              </a:ext>
            </a:extLst>
          </p:cNvPr>
          <p:cNvSpPr/>
          <p:nvPr/>
        </p:nvSpPr>
        <p:spPr>
          <a:xfrm>
            <a:off x="804507" y="1245717"/>
            <a:ext cx="1782730" cy="119608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Leave</a:t>
            </a:r>
            <a:r>
              <a:rPr lang="nl-NL" sz="1400" dirty="0">
                <a:solidFill>
                  <a:schemeClr val="tx1"/>
                </a:solidFill>
              </a:rPr>
              <a:t> </a:t>
            </a:r>
            <a:r>
              <a:rPr lang="nl-NL" sz="1400" dirty="0" err="1">
                <a:solidFill>
                  <a:schemeClr val="tx1"/>
                </a:solidFill>
              </a:rPr>
              <a:t>One</a:t>
            </a:r>
            <a:r>
              <a:rPr lang="nl-NL" sz="1400" dirty="0">
                <a:solidFill>
                  <a:schemeClr val="tx1"/>
                </a:solidFill>
              </a:rPr>
              <a:t> Out:</a:t>
            </a:r>
          </a:p>
          <a:p>
            <a:pPr algn="ctr"/>
            <a:r>
              <a:rPr lang="nl-NL" sz="1400" dirty="0">
                <a:solidFill>
                  <a:schemeClr val="tx1"/>
                </a:solidFill>
              </a:rPr>
              <a:t>Over-</a:t>
            </a:r>
            <a:r>
              <a:rPr lang="nl-NL" sz="1400" dirty="0" err="1">
                <a:solidFill>
                  <a:schemeClr val="tx1"/>
                </a:solidFill>
              </a:rPr>
              <a:t>estimates</a:t>
            </a:r>
            <a:r>
              <a:rPr lang="nl-NL" sz="1400" dirty="0">
                <a:solidFill>
                  <a:schemeClr val="tx1"/>
                </a:solidFill>
              </a:rPr>
              <a:t> </a:t>
            </a:r>
            <a:r>
              <a:rPr lang="nl-NL" sz="1400" dirty="0" err="1">
                <a:solidFill>
                  <a:schemeClr val="tx1"/>
                </a:solidFill>
              </a:rPr>
              <a:t>the</a:t>
            </a:r>
            <a:r>
              <a:rPr lang="nl-NL" sz="1400" dirty="0">
                <a:solidFill>
                  <a:schemeClr val="tx1"/>
                </a:solidFill>
              </a:rPr>
              <a:t> </a:t>
            </a:r>
            <a:r>
              <a:rPr lang="nl-NL" sz="1400" dirty="0" err="1">
                <a:solidFill>
                  <a:schemeClr val="tx1"/>
                </a:solidFill>
              </a:rPr>
              <a:t>predictive</a:t>
            </a:r>
            <a:r>
              <a:rPr lang="nl-NL" sz="1400" dirty="0">
                <a:solidFill>
                  <a:schemeClr val="tx1"/>
                </a:solidFill>
              </a:rPr>
              <a:t> </a:t>
            </a:r>
            <a:r>
              <a:rPr lang="nl-NL" sz="1400" dirty="0" err="1">
                <a:solidFill>
                  <a:schemeClr val="tx1"/>
                </a:solidFill>
              </a:rPr>
              <a:t>capacity</a:t>
            </a:r>
            <a:r>
              <a:rPr lang="nl-NL" sz="1400" dirty="0">
                <a:solidFill>
                  <a:schemeClr val="tx1"/>
                </a:solidFill>
              </a:rPr>
              <a:t> of </a:t>
            </a:r>
            <a:r>
              <a:rPr lang="nl-NL" sz="1400" dirty="0" err="1">
                <a:solidFill>
                  <a:schemeClr val="tx1"/>
                </a:solidFill>
              </a:rPr>
              <a:t>the</a:t>
            </a:r>
            <a:r>
              <a:rPr lang="nl-NL" sz="1400" dirty="0">
                <a:solidFill>
                  <a:schemeClr val="tx1"/>
                </a:solidFill>
              </a:rPr>
              <a:t> model</a:t>
            </a:r>
          </a:p>
        </p:txBody>
      </p:sp>
      <p:sp>
        <p:nvSpPr>
          <p:cNvPr id="8" name="Arrow: Down 7">
            <a:extLst>
              <a:ext uri="{FF2B5EF4-FFF2-40B4-BE49-F238E27FC236}">
                <a16:creationId xmlns:a16="http://schemas.microsoft.com/office/drawing/2014/main" id="{027748A7-57B4-05A4-DCAE-FD0B09318190}"/>
              </a:ext>
            </a:extLst>
          </p:cNvPr>
          <p:cNvSpPr/>
          <p:nvPr/>
        </p:nvSpPr>
        <p:spPr>
          <a:xfrm>
            <a:off x="1527060" y="2571750"/>
            <a:ext cx="337624" cy="1038456"/>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9" name="Rectangle 8">
            <a:extLst>
              <a:ext uri="{FF2B5EF4-FFF2-40B4-BE49-F238E27FC236}">
                <a16:creationId xmlns:a16="http://schemas.microsoft.com/office/drawing/2014/main" id="{1AD9E36D-2711-EC00-0D05-1FDE05FF40B4}"/>
              </a:ext>
            </a:extLst>
          </p:cNvPr>
          <p:cNvSpPr/>
          <p:nvPr/>
        </p:nvSpPr>
        <p:spPr>
          <a:xfrm>
            <a:off x="381867" y="3801706"/>
            <a:ext cx="2796821"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Use</a:t>
            </a:r>
            <a:r>
              <a:rPr lang="nl-NL" sz="1400" dirty="0">
                <a:solidFill>
                  <a:schemeClr val="tx1"/>
                </a:solidFill>
              </a:rPr>
              <a:t> </a:t>
            </a:r>
            <a:r>
              <a:rPr lang="nl-NL" sz="1400" dirty="0" err="1">
                <a:solidFill>
                  <a:schemeClr val="tx1"/>
                </a:solidFill>
              </a:rPr>
              <a:t>only</a:t>
            </a:r>
            <a:r>
              <a:rPr lang="nl-NL" sz="1400" dirty="0">
                <a:solidFill>
                  <a:schemeClr val="tx1"/>
                </a:solidFill>
              </a:rPr>
              <a:t> </a:t>
            </a:r>
            <a:r>
              <a:rPr lang="nl-NL" sz="1400" dirty="0" err="1">
                <a:solidFill>
                  <a:schemeClr val="tx1"/>
                </a:solidFill>
              </a:rPr>
              <a:t>when</a:t>
            </a:r>
            <a:r>
              <a:rPr lang="nl-NL" sz="1400" dirty="0">
                <a:solidFill>
                  <a:schemeClr val="tx1"/>
                </a:solidFill>
              </a:rPr>
              <a:t> data set has few samples</a:t>
            </a:r>
          </a:p>
        </p:txBody>
      </p:sp>
    </p:spTree>
    <p:extLst>
      <p:ext uri="{BB962C8B-B14F-4D97-AF65-F5344CB8AC3E}">
        <p14:creationId xmlns:p14="http://schemas.microsoft.com/office/powerpoint/2010/main" val="401258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B63E82-6ED1-131A-9490-7BEA9B8879CD}"/>
              </a:ext>
            </a:extLst>
          </p:cNvPr>
          <p:cNvSpPr>
            <a:spLocks noGrp="1"/>
          </p:cNvSpPr>
          <p:nvPr>
            <p:ph type="title"/>
          </p:nvPr>
        </p:nvSpPr>
        <p:spPr>
          <a:xfrm>
            <a:off x="561600" y="2287784"/>
            <a:ext cx="8330400" cy="576832"/>
          </a:xfrm>
        </p:spPr>
        <p:txBody>
          <a:bodyPr/>
          <a:lstStyle/>
          <a:p>
            <a:r>
              <a:rPr lang="nl-NL" dirty="0"/>
              <a:t>                     </a:t>
            </a:r>
            <a:r>
              <a:rPr lang="nl-NL" dirty="0" err="1"/>
              <a:t>Discrimination</a:t>
            </a:r>
            <a:r>
              <a:rPr lang="nl-NL" dirty="0"/>
              <a:t> (PLSDA)</a:t>
            </a:r>
          </a:p>
        </p:txBody>
      </p:sp>
      <p:sp>
        <p:nvSpPr>
          <p:cNvPr id="4" name="Slide Number Placeholder 3">
            <a:extLst>
              <a:ext uri="{FF2B5EF4-FFF2-40B4-BE49-F238E27FC236}">
                <a16:creationId xmlns:a16="http://schemas.microsoft.com/office/drawing/2014/main" id="{701ADCBC-4ED0-8CDA-2260-5DD256874D56}"/>
              </a:ext>
            </a:extLst>
          </p:cNvPr>
          <p:cNvSpPr>
            <a:spLocks noGrp="1"/>
          </p:cNvSpPr>
          <p:nvPr>
            <p:ph type="sldNum" sz="quarter" idx="11"/>
          </p:nvPr>
        </p:nvSpPr>
        <p:spPr/>
        <p:txBody>
          <a:bodyPr/>
          <a:lstStyle/>
          <a:p>
            <a:pPr algn="r"/>
            <a:fld id="{F25965E0-7062-474C-8671-DB3A3CE669B0}" type="slidenum">
              <a:rPr lang="nl-NL" smtClean="0"/>
              <a:pPr algn="r"/>
              <a:t>26</a:t>
            </a:fld>
            <a:endParaRPr lang="nl-NL"/>
          </a:p>
        </p:txBody>
      </p:sp>
    </p:spTree>
    <p:extLst>
      <p:ext uri="{BB962C8B-B14F-4D97-AF65-F5344CB8AC3E}">
        <p14:creationId xmlns:p14="http://schemas.microsoft.com/office/powerpoint/2010/main" val="204298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nl-NL" sz="1600" dirty="0" err="1"/>
              <a:t>Objective</a:t>
            </a:r>
            <a:r>
              <a:rPr lang="nl-NL" sz="1600" dirty="0"/>
              <a:t>: </a:t>
            </a:r>
            <a:r>
              <a:rPr lang="en-US" sz="1600" dirty="0"/>
              <a:t>To achieve a linear transformation that maps the data into a lower-dimensional space with the least possible error</a:t>
            </a:r>
          </a:p>
          <a:p>
            <a:pPr algn="just"/>
            <a:r>
              <a:rPr lang="en-US" sz="1600" dirty="0"/>
              <a:t>Supervised version of PCA</a:t>
            </a:r>
          </a:p>
          <a:p>
            <a:pPr algn="just"/>
            <a:r>
              <a:rPr lang="en-US" sz="1600" dirty="0"/>
              <a:t>In </a:t>
            </a:r>
            <a:r>
              <a:rPr lang="en-US" sz="1600" b="1" dirty="0">
                <a:solidFill>
                  <a:srgbClr val="FF0000"/>
                </a:solidFill>
              </a:rPr>
              <a:t>PCA</a:t>
            </a:r>
            <a:r>
              <a:rPr lang="en-US" sz="1600" dirty="0"/>
              <a:t>, the transformation preserves (in its first principal component) the maximum possible variation in the original data</a:t>
            </a:r>
          </a:p>
          <a:p>
            <a:pPr algn="just"/>
            <a:r>
              <a:rPr lang="en-US" sz="1600" dirty="0"/>
              <a:t>In </a:t>
            </a:r>
            <a:r>
              <a:rPr lang="en-US" sz="1600" b="1" dirty="0">
                <a:solidFill>
                  <a:srgbClr val="FF0000"/>
                </a:solidFill>
              </a:rPr>
              <a:t>PLS-DA</a:t>
            </a:r>
            <a:r>
              <a:rPr lang="en-US" sz="1600" dirty="0"/>
              <a:t>, the transformation preserves (in its first principal component) the maximum possible </a:t>
            </a:r>
            <a:r>
              <a:rPr lang="en-US" sz="1600" b="1" dirty="0">
                <a:solidFill>
                  <a:srgbClr val="FF0000"/>
                </a:solidFill>
              </a:rPr>
              <a:t>covariance</a:t>
            </a:r>
            <a:r>
              <a:rPr lang="en-US" sz="1600" dirty="0"/>
              <a:t> between the original data and their labeling</a:t>
            </a: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27</a:t>
            </a:fld>
            <a:endParaRPr lang="nl-NL"/>
          </a:p>
        </p:txBody>
      </p:sp>
      <p:sp>
        <p:nvSpPr>
          <p:cNvPr id="6" name="TextBox 5">
            <a:extLst>
              <a:ext uri="{FF2B5EF4-FFF2-40B4-BE49-F238E27FC236}">
                <a16:creationId xmlns:a16="http://schemas.microsoft.com/office/drawing/2014/main" id="{ADAB9B0D-9DB6-AE60-748A-A4807522E3E5}"/>
              </a:ext>
            </a:extLst>
          </p:cNvPr>
          <p:cNvSpPr txBox="1"/>
          <p:nvPr/>
        </p:nvSpPr>
        <p:spPr>
          <a:xfrm>
            <a:off x="907367" y="3922555"/>
            <a:ext cx="7329266" cy="523220"/>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400" dirty="0"/>
              <a:t>Both can be described as iterative processes in which the error term is used to define the next principal component</a:t>
            </a:r>
            <a:endParaRPr lang="nl-NL" sz="1400" dirty="0"/>
          </a:p>
        </p:txBody>
      </p:sp>
    </p:spTree>
    <p:extLst>
      <p:ext uri="{BB962C8B-B14F-4D97-AF65-F5344CB8AC3E}">
        <p14:creationId xmlns:p14="http://schemas.microsoft.com/office/powerpoint/2010/main" val="181148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en-US" sz="1600" dirty="0">
                <a:latin typeface="+mj-lt"/>
              </a:rPr>
              <a:t>It consists of a classical PLS regression where the response variable is a category expressing the membership of samples in classes</a:t>
            </a:r>
          </a:p>
          <a:p>
            <a:pPr algn="just"/>
            <a:r>
              <a:rPr lang="en-US" sz="1600" b="0" i="0" dirty="0">
                <a:effectLst/>
                <a:latin typeface="+mj-lt"/>
              </a:rPr>
              <a:t>The relevant sources of data variability are modeled by the Latent Variables (LVs) which are linear combinations of the original variables</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28</a:t>
            </a:fld>
            <a:endParaRPr lang="nl-NL"/>
          </a:p>
        </p:txBody>
      </p:sp>
      <p:pic>
        <p:nvPicPr>
          <p:cNvPr id="5" name="Picture 4">
            <a:extLst>
              <a:ext uri="{FF2B5EF4-FFF2-40B4-BE49-F238E27FC236}">
                <a16:creationId xmlns:a16="http://schemas.microsoft.com/office/drawing/2014/main" id="{ADBB3ED7-2973-3D7D-CED5-5F562C7536CE}"/>
              </a:ext>
            </a:extLst>
          </p:cNvPr>
          <p:cNvPicPr>
            <a:picLocks noChangeAspect="1"/>
          </p:cNvPicPr>
          <p:nvPr/>
        </p:nvPicPr>
        <p:blipFill>
          <a:blip r:embed="rId3"/>
          <a:stretch>
            <a:fillRect/>
          </a:stretch>
        </p:blipFill>
        <p:spPr>
          <a:xfrm>
            <a:off x="342262" y="2810488"/>
            <a:ext cx="2306174" cy="1635287"/>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03C13243-7DDC-29C9-1DB4-35E6413E6235}"/>
              </a:ext>
            </a:extLst>
          </p:cNvPr>
          <p:cNvPicPr>
            <a:picLocks noChangeAspect="1"/>
          </p:cNvPicPr>
          <p:nvPr/>
        </p:nvPicPr>
        <p:blipFill>
          <a:blip r:embed="rId4"/>
          <a:stretch>
            <a:fillRect/>
          </a:stretch>
        </p:blipFill>
        <p:spPr>
          <a:xfrm>
            <a:off x="7001921" y="2749796"/>
            <a:ext cx="1461679" cy="1843412"/>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CBF83034-82B2-3FC2-8EBB-A428D50BD9C4}"/>
              </a:ext>
            </a:extLst>
          </p:cNvPr>
          <p:cNvSpPr txBox="1"/>
          <p:nvPr/>
        </p:nvSpPr>
        <p:spPr>
          <a:xfrm>
            <a:off x="3154792" y="3075375"/>
            <a:ext cx="2834416" cy="1220719"/>
          </a:xfrm>
          <a:prstGeom prst="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lnSpc>
                <a:spcPts val="1800"/>
              </a:lnSpc>
            </a:pPr>
            <a:r>
              <a:rPr lang="en-US" sz="1200" dirty="0">
                <a:latin typeface="Verdana" pitchFamily="34" charset="0"/>
              </a:rPr>
              <a:t>A fictitious matrix (Y) that records membership with 1s and 0s is combined with a spectral set (X), and PLS is implemented in the normal manner</a:t>
            </a:r>
            <a:endParaRPr lang="nl-NL" sz="1200" dirty="0" err="1">
              <a:latin typeface="Verdana" pitchFamily="34" charset="0"/>
            </a:endParaRPr>
          </a:p>
        </p:txBody>
      </p:sp>
      <p:sp>
        <p:nvSpPr>
          <p:cNvPr id="11" name="Arrow: Right 10">
            <a:extLst>
              <a:ext uri="{FF2B5EF4-FFF2-40B4-BE49-F238E27FC236}">
                <a16:creationId xmlns:a16="http://schemas.microsoft.com/office/drawing/2014/main" id="{BD057135-99E4-0E2B-D6E6-D74AF8D08CCB}"/>
              </a:ext>
            </a:extLst>
          </p:cNvPr>
          <p:cNvSpPr/>
          <p:nvPr/>
        </p:nvSpPr>
        <p:spPr>
          <a:xfrm>
            <a:off x="6189785" y="3522946"/>
            <a:ext cx="520504" cy="32557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Tree>
    <p:extLst>
      <p:ext uri="{BB962C8B-B14F-4D97-AF65-F5344CB8AC3E}">
        <p14:creationId xmlns:p14="http://schemas.microsoft.com/office/powerpoint/2010/main" val="364427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213621"/>
            <a:ext cx="8519400" cy="3092400"/>
          </a:xfrm>
        </p:spPr>
        <p:txBody>
          <a:bodyPr/>
          <a:lstStyle/>
          <a:p>
            <a:pPr algn="just"/>
            <a:r>
              <a:rPr lang="en-US" sz="1600" dirty="0">
                <a:ea typeface="Verdana" panose="020B0604030504040204" pitchFamily="34" charset="0"/>
              </a:rPr>
              <a:t>PLS-DA provides estimated values for each sample and for each class. </a:t>
            </a:r>
          </a:p>
          <a:p>
            <a:pPr algn="just"/>
            <a:r>
              <a:rPr lang="en-US" sz="1600" dirty="0">
                <a:ea typeface="Verdana" panose="020B0604030504040204" pitchFamily="34" charset="0"/>
              </a:rPr>
              <a:t>These values will not be exactly 1 or 0; however, if the calculated </a:t>
            </a:r>
            <a:r>
              <a:rPr lang="en-US" sz="1600" b="1" dirty="0">
                <a:solidFill>
                  <a:srgbClr val="C00000"/>
                </a:solidFill>
                <a:ea typeface="Verdana" panose="020B0604030504040204" pitchFamily="34" charset="0"/>
              </a:rPr>
              <a:t>y </a:t>
            </a:r>
            <a:r>
              <a:rPr lang="en-US" sz="1600" dirty="0">
                <a:ea typeface="Verdana" panose="020B0604030504040204" pitchFamily="34" charset="0"/>
              </a:rPr>
              <a:t>is closer to 0, then the sample likely does not belong to that class, while a value closer to 1 would indicate the opposite</a:t>
            </a:r>
          </a:p>
          <a:p>
            <a:pPr algn="just"/>
            <a:r>
              <a:rPr lang="en-US" sz="1600" dirty="0">
                <a:ea typeface="Verdana" panose="020B0604030504040204" pitchFamily="34" charset="0"/>
              </a:rPr>
              <a:t>To make a class assignment, a </a:t>
            </a:r>
            <a:r>
              <a:rPr lang="en-US" sz="1600" b="1" dirty="0">
                <a:solidFill>
                  <a:srgbClr val="C00000"/>
                </a:solidFill>
                <a:ea typeface="Verdana" panose="020B0604030504040204" pitchFamily="34" charset="0"/>
              </a:rPr>
              <a:t>threshold</a:t>
            </a:r>
            <a:r>
              <a:rPr lang="en-US" sz="1600" dirty="0">
                <a:ea typeface="Verdana" panose="020B0604030504040204" pitchFamily="34" charset="0"/>
              </a:rPr>
              <a:t> can be defined for each class</a:t>
            </a:r>
          </a:p>
          <a:p>
            <a:pPr algn="just"/>
            <a:r>
              <a:rPr lang="en-US" sz="1600" dirty="0">
                <a:ea typeface="Verdana" panose="020B0604030504040204" pitchFamily="34" charset="0"/>
              </a:rPr>
              <a:t>Thresholds are defined where false positives and false negatives are minimized</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29</a:t>
            </a:fld>
            <a:endParaRPr lang="nl-NL"/>
          </a:p>
        </p:txBody>
      </p:sp>
    </p:spTree>
    <p:extLst>
      <p:ext uri="{BB962C8B-B14F-4D97-AF65-F5344CB8AC3E}">
        <p14:creationId xmlns:p14="http://schemas.microsoft.com/office/powerpoint/2010/main" val="238822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4B3E-D51C-EDD2-BDE3-730D2AA575F9}"/>
              </a:ext>
            </a:extLst>
          </p:cNvPr>
          <p:cNvPicPr>
            <a:picLocks noChangeAspect="1"/>
          </p:cNvPicPr>
          <p:nvPr/>
        </p:nvPicPr>
        <p:blipFill>
          <a:blip r:embed="rId3"/>
          <a:stretch>
            <a:fillRect/>
          </a:stretch>
        </p:blipFill>
        <p:spPr>
          <a:xfrm>
            <a:off x="4486846" y="1464816"/>
            <a:ext cx="3976754" cy="3308784"/>
          </a:xfrm>
          <a:prstGeom prst="rect">
            <a:avLst/>
          </a:prstGeom>
        </p:spPr>
      </p:pic>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406800" y="398562"/>
            <a:ext cx="8330400" cy="610699"/>
          </a:xfrm>
        </p:spPr>
        <p:txBody>
          <a:bodyPr/>
          <a:lstStyle/>
          <a:p>
            <a:pPr algn="ctr"/>
            <a:r>
              <a:rPr lang="en-GB" dirty="0"/>
              <a:t>Part 1: Introduction to the problem</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3</a:t>
            </a:fld>
            <a:endParaRPr lang="nl-NL"/>
          </a:p>
        </p:txBody>
      </p:sp>
    </p:spTree>
    <p:extLst>
      <p:ext uri="{BB962C8B-B14F-4D97-AF65-F5344CB8AC3E}">
        <p14:creationId xmlns:p14="http://schemas.microsoft.com/office/powerpoint/2010/main" val="3880817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7715-E5D1-A372-16C6-6C0C7B634AA6}"/>
              </a:ext>
            </a:extLst>
          </p:cNvPr>
          <p:cNvSpPr>
            <a:spLocks noGrp="1"/>
          </p:cNvSpPr>
          <p:nvPr>
            <p:ph type="sldNum" sz="quarter" idx="11"/>
          </p:nvPr>
        </p:nvSpPr>
        <p:spPr/>
        <p:txBody>
          <a:bodyPr/>
          <a:lstStyle/>
          <a:p>
            <a:pPr algn="r"/>
            <a:fld id="{F25965E0-7062-474C-8671-DB3A3CE669B0}" type="slidenum">
              <a:rPr lang="nl-NL" smtClean="0"/>
              <a:pPr algn="r"/>
              <a:t>30</a:t>
            </a:fld>
            <a:endParaRPr lang="nl-NL"/>
          </a:p>
        </p:txBody>
      </p:sp>
      <p:pic>
        <p:nvPicPr>
          <p:cNvPr id="6" name="Picture 5">
            <a:extLst>
              <a:ext uri="{FF2B5EF4-FFF2-40B4-BE49-F238E27FC236}">
                <a16:creationId xmlns:a16="http://schemas.microsoft.com/office/drawing/2014/main" id="{17A5F237-633F-71D2-EFC6-68A0F34CEEFB}"/>
              </a:ext>
            </a:extLst>
          </p:cNvPr>
          <p:cNvPicPr>
            <a:picLocks noChangeAspect="1"/>
          </p:cNvPicPr>
          <p:nvPr/>
        </p:nvPicPr>
        <p:blipFill>
          <a:blip r:embed="rId3"/>
          <a:stretch>
            <a:fillRect/>
          </a:stretch>
        </p:blipFill>
        <p:spPr>
          <a:xfrm>
            <a:off x="634730" y="398150"/>
            <a:ext cx="6274190" cy="4000139"/>
          </a:xfrm>
          <a:prstGeom prst="rect">
            <a:avLst/>
          </a:prstGeom>
        </p:spPr>
      </p:pic>
      <p:pic>
        <p:nvPicPr>
          <p:cNvPr id="7" name="Picture 6">
            <a:extLst>
              <a:ext uri="{FF2B5EF4-FFF2-40B4-BE49-F238E27FC236}">
                <a16:creationId xmlns:a16="http://schemas.microsoft.com/office/drawing/2014/main" id="{06919FA3-64CF-FC86-54EA-88BE79028C69}"/>
              </a:ext>
            </a:extLst>
          </p:cNvPr>
          <p:cNvPicPr>
            <a:picLocks noChangeAspect="1"/>
          </p:cNvPicPr>
          <p:nvPr/>
        </p:nvPicPr>
        <p:blipFill>
          <a:blip r:embed="rId4"/>
          <a:stretch>
            <a:fillRect/>
          </a:stretch>
        </p:blipFill>
        <p:spPr>
          <a:xfrm>
            <a:off x="6132313" y="2958470"/>
            <a:ext cx="2680994" cy="857557"/>
          </a:xfrm>
          <a:prstGeom prst="rect">
            <a:avLst/>
          </a:prstGeom>
          <a:ln w="88900" cap="sq" cmpd="thickThin">
            <a:solidFill>
              <a:srgbClr val="000000"/>
            </a:solidFill>
            <a:prstDash val="solid"/>
            <a:miter lim="800000"/>
          </a:ln>
          <a:effectLst>
            <a:innerShdw blurRad="76200">
              <a:srgbClr val="000000"/>
            </a:inn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84370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9A83F-E798-EEC5-1373-0B19A461921B}"/>
              </a:ext>
            </a:extLst>
          </p:cNvPr>
          <p:cNvSpPr>
            <a:spLocks noGrp="1"/>
          </p:cNvSpPr>
          <p:nvPr>
            <p:ph type="sldNum" sz="quarter" idx="11"/>
          </p:nvPr>
        </p:nvSpPr>
        <p:spPr/>
        <p:txBody>
          <a:bodyPr/>
          <a:lstStyle/>
          <a:p>
            <a:pPr algn="r"/>
            <a:fld id="{F25965E0-7062-474C-8671-DB3A3CE669B0}" type="slidenum">
              <a:rPr lang="nl-NL" smtClean="0"/>
              <a:pPr algn="r"/>
              <a:t>31</a:t>
            </a:fld>
            <a:endParaRPr lang="nl-NL"/>
          </a:p>
        </p:txBody>
      </p:sp>
      <p:pic>
        <p:nvPicPr>
          <p:cNvPr id="8" name="Picture 7">
            <a:extLst>
              <a:ext uri="{FF2B5EF4-FFF2-40B4-BE49-F238E27FC236}">
                <a16:creationId xmlns:a16="http://schemas.microsoft.com/office/drawing/2014/main" id="{07C4D4B1-F4A4-0225-90E6-4CCFC41A4012}"/>
              </a:ext>
            </a:extLst>
          </p:cNvPr>
          <p:cNvPicPr>
            <a:picLocks noChangeAspect="1"/>
          </p:cNvPicPr>
          <p:nvPr/>
        </p:nvPicPr>
        <p:blipFill>
          <a:blip r:embed="rId2"/>
          <a:stretch>
            <a:fillRect/>
          </a:stretch>
        </p:blipFill>
        <p:spPr>
          <a:xfrm>
            <a:off x="882316" y="118375"/>
            <a:ext cx="7815284" cy="2287753"/>
          </a:xfrm>
          <a:prstGeom prst="rect">
            <a:avLst/>
          </a:prstGeom>
        </p:spPr>
      </p:pic>
      <p:pic>
        <p:nvPicPr>
          <p:cNvPr id="10" name="Picture 9">
            <a:extLst>
              <a:ext uri="{FF2B5EF4-FFF2-40B4-BE49-F238E27FC236}">
                <a16:creationId xmlns:a16="http://schemas.microsoft.com/office/drawing/2014/main" id="{016FBBA3-F130-120D-EF16-6EEE007486DA}"/>
              </a:ext>
            </a:extLst>
          </p:cNvPr>
          <p:cNvPicPr>
            <a:picLocks noChangeAspect="1"/>
          </p:cNvPicPr>
          <p:nvPr/>
        </p:nvPicPr>
        <p:blipFill>
          <a:blip r:embed="rId3"/>
          <a:stretch>
            <a:fillRect/>
          </a:stretch>
        </p:blipFill>
        <p:spPr>
          <a:xfrm>
            <a:off x="1010653" y="2609036"/>
            <a:ext cx="7571873" cy="2534465"/>
          </a:xfrm>
          <a:prstGeom prst="rect">
            <a:avLst/>
          </a:prstGeom>
        </p:spPr>
      </p:pic>
    </p:spTree>
    <p:extLst>
      <p:ext uri="{BB962C8B-B14F-4D97-AF65-F5344CB8AC3E}">
        <p14:creationId xmlns:p14="http://schemas.microsoft.com/office/powerpoint/2010/main" val="3363987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62F89-B51F-A488-B56D-C0340D2073F1}"/>
              </a:ext>
            </a:extLst>
          </p:cNvPr>
          <p:cNvSpPr>
            <a:spLocks noGrp="1"/>
          </p:cNvSpPr>
          <p:nvPr>
            <p:ph type="sldNum" sz="quarter" idx="11"/>
          </p:nvPr>
        </p:nvSpPr>
        <p:spPr/>
        <p:txBody>
          <a:bodyPr/>
          <a:lstStyle/>
          <a:p>
            <a:pPr algn="r"/>
            <a:fld id="{F25965E0-7062-474C-8671-DB3A3CE669B0}" type="slidenum">
              <a:rPr lang="nl-NL" smtClean="0"/>
              <a:pPr algn="r"/>
              <a:t>32</a:t>
            </a:fld>
            <a:endParaRPr lang="nl-NL"/>
          </a:p>
        </p:txBody>
      </p:sp>
      <p:pic>
        <p:nvPicPr>
          <p:cNvPr id="6" name="Picture 5">
            <a:extLst>
              <a:ext uri="{FF2B5EF4-FFF2-40B4-BE49-F238E27FC236}">
                <a16:creationId xmlns:a16="http://schemas.microsoft.com/office/drawing/2014/main" id="{30EC4FAE-CB33-B0D0-9718-39442A83F9B3}"/>
              </a:ext>
            </a:extLst>
          </p:cNvPr>
          <p:cNvPicPr>
            <a:picLocks noChangeAspect="1"/>
          </p:cNvPicPr>
          <p:nvPr/>
        </p:nvPicPr>
        <p:blipFill>
          <a:blip r:embed="rId2"/>
          <a:stretch>
            <a:fillRect/>
          </a:stretch>
        </p:blipFill>
        <p:spPr>
          <a:xfrm>
            <a:off x="1812758" y="222478"/>
            <a:ext cx="5606553" cy="4551122"/>
          </a:xfrm>
          <a:prstGeom prst="rect">
            <a:avLst/>
          </a:prstGeom>
        </p:spPr>
      </p:pic>
    </p:spTree>
    <p:extLst>
      <p:ext uri="{BB962C8B-B14F-4D97-AF65-F5344CB8AC3E}">
        <p14:creationId xmlns:p14="http://schemas.microsoft.com/office/powerpoint/2010/main" val="2695541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4B3E-D51C-EDD2-BDE3-730D2AA575F9}"/>
              </a:ext>
            </a:extLst>
          </p:cNvPr>
          <p:cNvPicPr>
            <a:picLocks noChangeAspect="1"/>
          </p:cNvPicPr>
          <p:nvPr/>
        </p:nvPicPr>
        <p:blipFill>
          <a:blip r:embed="rId3"/>
          <a:stretch>
            <a:fillRect/>
          </a:stretch>
        </p:blipFill>
        <p:spPr>
          <a:xfrm>
            <a:off x="4486846" y="1161113"/>
            <a:ext cx="3976754" cy="3308784"/>
          </a:xfrm>
          <a:prstGeom prst="rect">
            <a:avLst/>
          </a:prstGeom>
        </p:spPr>
      </p:pic>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1"/>
            <a:ext cx="8330400" cy="487511"/>
          </a:xfrm>
        </p:spPr>
        <p:txBody>
          <a:bodyPr/>
          <a:lstStyle/>
          <a:p>
            <a:pPr algn="ctr"/>
            <a:r>
              <a:rPr lang="en-GB" dirty="0"/>
              <a:t>Materials and methods</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33</a:t>
            </a:fld>
            <a:endParaRPr lang="nl-NL"/>
          </a:p>
        </p:txBody>
      </p:sp>
    </p:spTree>
    <p:extLst>
      <p:ext uri="{BB962C8B-B14F-4D97-AF65-F5344CB8AC3E}">
        <p14:creationId xmlns:p14="http://schemas.microsoft.com/office/powerpoint/2010/main" val="46121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1"/>
            <a:ext cx="8330400" cy="538988"/>
          </a:xfrm>
        </p:spPr>
        <p:txBody>
          <a:bodyPr/>
          <a:lstStyle/>
          <a:p>
            <a:pPr algn="ctr"/>
            <a:r>
              <a:rPr lang="en-GB" dirty="0"/>
              <a:t>Data description</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34</a:t>
            </a:fld>
            <a:endParaRPr lang="nl-NL"/>
          </a:p>
        </p:txBody>
      </p:sp>
      <p:sp>
        <p:nvSpPr>
          <p:cNvPr id="2" name="Rectangle 1">
            <a:extLst>
              <a:ext uri="{FF2B5EF4-FFF2-40B4-BE49-F238E27FC236}">
                <a16:creationId xmlns:a16="http://schemas.microsoft.com/office/drawing/2014/main" id="{0474FB7A-A3F3-F229-20FE-68AD9271F1DB}"/>
              </a:ext>
            </a:extLst>
          </p:cNvPr>
          <p:cNvSpPr/>
          <p:nvPr/>
        </p:nvSpPr>
        <p:spPr>
          <a:xfrm>
            <a:off x="277959" y="871077"/>
            <a:ext cx="8110667" cy="1987788"/>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pPr>
            <a:r>
              <a:rPr lang="en-US" sz="1400" u="sng" dirty="0">
                <a:solidFill>
                  <a:srgbClr val="005172"/>
                </a:solidFill>
              </a:rPr>
              <a:t>Tomatoes origin</a:t>
            </a:r>
            <a:endParaRPr lang="en-US" sz="1400" dirty="0">
              <a:solidFill>
                <a:srgbClr val="005172"/>
              </a:solidFill>
            </a:endParaRPr>
          </a:p>
          <a:p>
            <a:pPr marL="285750" lvl="0" indent="-285750" algn="just">
              <a:lnSpc>
                <a:spcPct val="150000"/>
              </a:lnSpc>
              <a:buFont typeface="Courier New" panose="02070309020205020404" pitchFamily="49" charset="0"/>
              <a:buChar char="o"/>
            </a:pPr>
            <a:r>
              <a:rPr lang="en-US" sz="1400" dirty="0">
                <a:solidFill>
                  <a:srgbClr val="005172"/>
                </a:solidFill>
              </a:rPr>
              <a:t>The samples belong to 3 cultivars – </a:t>
            </a:r>
            <a:r>
              <a:rPr lang="en-US" sz="1400" dirty="0" err="1">
                <a:solidFill>
                  <a:srgbClr val="005172"/>
                </a:solidFill>
              </a:rPr>
              <a:t>Brioso</a:t>
            </a:r>
            <a:r>
              <a:rPr lang="en-US" sz="1400" dirty="0">
                <a:solidFill>
                  <a:srgbClr val="005172"/>
                </a:solidFill>
              </a:rPr>
              <a:t>, </a:t>
            </a:r>
            <a:r>
              <a:rPr lang="en-US" sz="1400" dirty="0" err="1">
                <a:solidFill>
                  <a:srgbClr val="005172"/>
                </a:solidFill>
              </a:rPr>
              <a:t>Cappricia</a:t>
            </a:r>
            <a:r>
              <a:rPr lang="en-US" sz="1400" dirty="0">
                <a:solidFill>
                  <a:srgbClr val="005172"/>
                </a:solidFill>
              </a:rPr>
              <a:t> and </a:t>
            </a:r>
            <a:r>
              <a:rPr lang="en-US" sz="1400" dirty="0" err="1">
                <a:solidFill>
                  <a:srgbClr val="005172"/>
                </a:solidFill>
              </a:rPr>
              <a:t>Provine</a:t>
            </a:r>
            <a:endParaRPr lang="en-US" sz="1400" dirty="0">
              <a:solidFill>
                <a:srgbClr val="005172"/>
              </a:solidFill>
            </a:endParaRPr>
          </a:p>
          <a:p>
            <a:pPr marL="285750" lvl="0" indent="-285750" algn="just">
              <a:lnSpc>
                <a:spcPct val="150000"/>
              </a:lnSpc>
              <a:buFont typeface="Courier New" panose="02070309020205020404" pitchFamily="49" charset="0"/>
              <a:buChar char="o"/>
            </a:pPr>
            <a:r>
              <a:rPr lang="en-US" sz="1400" dirty="0">
                <a:solidFill>
                  <a:srgbClr val="005172"/>
                </a:solidFill>
              </a:rPr>
              <a:t>They all come from different greenhouses</a:t>
            </a:r>
          </a:p>
          <a:p>
            <a:pPr marL="285750" lvl="0" indent="-285750" algn="just">
              <a:lnSpc>
                <a:spcPct val="150000"/>
              </a:lnSpc>
              <a:buFont typeface="Courier New" panose="02070309020205020404" pitchFamily="49" charset="0"/>
              <a:buChar char="o"/>
            </a:pPr>
            <a:r>
              <a:rPr lang="en-US" sz="1400" dirty="0">
                <a:solidFill>
                  <a:srgbClr val="005172"/>
                </a:solidFill>
              </a:rPr>
              <a:t>Tomatoes were harvested fresh on the  9th and the  10th of May.</a:t>
            </a:r>
          </a:p>
          <a:p>
            <a:pPr marL="285750" lvl="0" indent="-285750" algn="just">
              <a:lnSpc>
                <a:spcPct val="150000"/>
              </a:lnSpc>
              <a:buFont typeface="Courier New" panose="02070309020205020404" pitchFamily="49" charset="0"/>
              <a:buChar char="o"/>
            </a:pPr>
            <a:r>
              <a:rPr lang="en-US" sz="1400" dirty="0">
                <a:solidFill>
                  <a:srgbClr val="005172"/>
                </a:solidFill>
              </a:rPr>
              <a:t>They arrived at </a:t>
            </a:r>
            <a:r>
              <a:rPr lang="en-US" sz="1400" dirty="0" err="1">
                <a:solidFill>
                  <a:srgbClr val="005172"/>
                </a:solidFill>
              </a:rPr>
              <a:t>Phenomea</a:t>
            </a:r>
            <a:r>
              <a:rPr lang="en-US" sz="1400" dirty="0">
                <a:solidFill>
                  <a:srgbClr val="005172"/>
                </a:solidFill>
              </a:rPr>
              <a:t> Laboratory, in  Wageningen on Tuesday 10th May </a:t>
            </a:r>
          </a:p>
          <a:p>
            <a:pPr marL="285750" lvl="0" indent="-285750" algn="just">
              <a:lnSpc>
                <a:spcPct val="150000"/>
              </a:lnSpc>
              <a:buFont typeface="Courier New" panose="02070309020205020404" pitchFamily="49" charset="0"/>
              <a:buChar char="o"/>
            </a:pPr>
            <a:endParaRPr lang="en-US" sz="1400" dirty="0">
              <a:solidFill>
                <a:srgbClr val="005172"/>
              </a:solidFill>
            </a:endParaRPr>
          </a:p>
        </p:txBody>
      </p:sp>
      <p:pic>
        <p:nvPicPr>
          <p:cNvPr id="6" name="Picture 4" descr="Ð ÐµÐ·ÑÐ»ÑÐ°Ñ ÑÐ»Ð¸ÐºÐ° Ð·Ð° tomato Brioso">
            <a:extLst>
              <a:ext uri="{FF2B5EF4-FFF2-40B4-BE49-F238E27FC236}">
                <a16:creationId xmlns:a16="http://schemas.microsoft.com/office/drawing/2014/main" id="{03241514-EBA0-4341-A1EA-E2460A13DB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846" y="907267"/>
            <a:ext cx="1919891" cy="12799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A68B7BE-D6C2-3B50-6B9A-0DAE637DA200}"/>
              </a:ext>
            </a:extLst>
          </p:cNvPr>
          <p:cNvSpPr/>
          <p:nvPr/>
        </p:nvSpPr>
        <p:spPr>
          <a:xfrm>
            <a:off x="2202722" y="2754092"/>
            <a:ext cx="6449459" cy="2785378"/>
          </a:xfrm>
          <a:prstGeom prst="rect">
            <a:avLst/>
          </a:prstGeom>
        </p:spPr>
        <p:txBody>
          <a:bodyPr wrap="square">
            <a:spAutoFit/>
          </a:bodyPr>
          <a:lstStyle/>
          <a:p>
            <a:endParaRPr lang="en-US" sz="1400" dirty="0">
              <a:solidFill>
                <a:srgbClr val="002060"/>
              </a:solidFill>
              <a:latin typeface="+mn-lt"/>
            </a:endParaRPr>
          </a:p>
          <a:p>
            <a:r>
              <a:rPr lang="en-US" sz="1400" u="sng" dirty="0">
                <a:solidFill>
                  <a:srgbClr val="002060"/>
                </a:solidFill>
                <a:latin typeface="+mn-lt"/>
              </a:rPr>
              <a:t>Data set</a:t>
            </a:r>
          </a:p>
          <a:p>
            <a:endParaRPr lang="en-US" sz="1200" dirty="0">
              <a:solidFill>
                <a:srgbClr val="002060"/>
              </a:solidFill>
              <a:latin typeface="+mn-lt"/>
            </a:endParaRPr>
          </a:p>
          <a:p>
            <a:pPr marL="285750" lvl="0" indent="-285750" algn="just">
              <a:lnSpc>
                <a:spcPct val="150000"/>
              </a:lnSpc>
              <a:buFont typeface="Courier New" panose="02070309020205020404" pitchFamily="49" charset="0"/>
              <a:buChar char="o"/>
            </a:pPr>
            <a:r>
              <a:rPr lang="en-US" sz="1400" dirty="0">
                <a:solidFill>
                  <a:srgbClr val="005172"/>
                </a:solidFill>
                <a:latin typeface="Verdana"/>
              </a:rPr>
              <a:t>NIR dataset: hyperspectral images (SPECIM FX17 camera) of the tomatoes from the beginning of the experiment</a:t>
            </a:r>
          </a:p>
          <a:p>
            <a:pPr marL="285750" lvl="0" indent="-285750" algn="just">
              <a:lnSpc>
                <a:spcPct val="150000"/>
              </a:lnSpc>
              <a:buFont typeface="Courier New" panose="02070309020205020404" pitchFamily="49" charset="0"/>
              <a:buChar char="o"/>
            </a:pPr>
            <a:r>
              <a:rPr lang="en-US" sz="1400" dirty="0">
                <a:solidFill>
                  <a:srgbClr val="005172"/>
                </a:solidFill>
                <a:latin typeface="Verdana"/>
              </a:rPr>
              <a:t> Reference values from the last day of the experiment, when the fungi have infected most of the sepals </a:t>
            </a:r>
          </a:p>
          <a:p>
            <a:pPr marL="285750" lvl="0" indent="-285750" algn="just">
              <a:lnSpc>
                <a:spcPct val="150000"/>
              </a:lnSpc>
              <a:buFont typeface="Courier New" panose="02070309020205020404" pitchFamily="49" charset="0"/>
              <a:buChar char="o"/>
            </a:pPr>
            <a:endParaRPr lang="en-US" sz="1400" dirty="0">
              <a:solidFill>
                <a:srgbClr val="005172"/>
              </a:solidFill>
              <a:latin typeface="Verdana"/>
            </a:endParaRPr>
          </a:p>
          <a:p>
            <a:pPr marL="214313" indent="-214313">
              <a:buFont typeface="Arial" pitchFamily="34" charset="0"/>
              <a:buChar char="•"/>
            </a:pPr>
            <a:endParaRPr lang="en-US" sz="1200" dirty="0">
              <a:solidFill>
                <a:srgbClr val="002060"/>
              </a:solidFill>
              <a:latin typeface="+mn-lt"/>
            </a:endParaRPr>
          </a:p>
          <a:p>
            <a:r>
              <a:rPr lang="en-US" dirty="0">
                <a:solidFill>
                  <a:srgbClr val="002060"/>
                </a:solidFill>
              </a:rPr>
              <a:t> </a:t>
            </a:r>
          </a:p>
        </p:txBody>
      </p:sp>
      <p:pic>
        <p:nvPicPr>
          <p:cNvPr id="8" name="Picture 6" descr="Ð ÐµÐ·ÑÐ»ÑÐ°Ñ ÑÐ»Ð¸ÐºÐ° Ð·Ð° hyperspectral imagery indoor">
            <a:extLst>
              <a:ext uri="{FF2B5EF4-FFF2-40B4-BE49-F238E27FC236}">
                <a16:creationId xmlns:a16="http://schemas.microsoft.com/office/drawing/2014/main" id="{72564A6A-068F-CC17-6C18-B9CEFAF1B1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599"/>
          <a:stretch/>
        </p:blipFill>
        <p:spPr bwMode="auto">
          <a:xfrm>
            <a:off x="655996" y="3354576"/>
            <a:ext cx="1103918" cy="110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5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015FCA-9E94-0EA7-052B-730101692F4E}"/>
              </a:ext>
            </a:extLst>
          </p:cNvPr>
          <p:cNvSpPr>
            <a:spLocks noGrp="1"/>
          </p:cNvSpPr>
          <p:nvPr>
            <p:ph type="title"/>
          </p:nvPr>
        </p:nvSpPr>
        <p:spPr>
          <a:xfrm>
            <a:off x="561600" y="169210"/>
            <a:ext cx="8330400" cy="576832"/>
          </a:xfrm>
        </p:spPr>
        <p:txBody>
          <a:bodyPr/>
          <a:lstStyle/>
          <a:p>
            <a:pPr algn="ctr"/>
            <a:r>
              <a:rPr lang="en-GB" dirty="0"/>
              <a:t>Experiment flow</a:t>
            </a:r>
          </a:p>
        </p:txBody>
      </p:sp>
      <p:sp>
        <p:nvSpPr>
          <p:cNvPr id="4" name="Slide Number Placeholder 3">
            <a:extLst>
              <a:ext uri="{FF2B5EF4-FFF2-40B4-BE49-F238E27FC236}">
                <a16:creationId xmlns:a16="http://schemas.microsoft.com/office/drawing/2014/main" id="{0288F7E4-6666-7937-40A0-4C2067579CFE}"/>
              </a:ext>
            </a:extLst>
          </p:cNvPr>
          <p:cNvSpPr>
            <a:spLocks noGrp="1"/>
          </p:cNvSpPr>
          <p:nvPr>
            <p:ph type="sldNum" sz="quarter" idx="11"/>
          </p:nvPr>
        </p:nvSpPr>
        <p:spPr/>
        <p:txBody>
          <a:bodyPr/>
          <a:lstStyle/>
          <a:p>
            <a:pPr algn="r"/>
            <a:fld id="{F25965E0-7062-474C-8671-DB3A3CE669B0}" type="slidenum">
              <a:rPr lang="nl-NL" smtClean="0"/>
              <a:pPr algn="r"/>
              <a:t>35</a:t>
            </a:fld>
            <a:endParaRPr lang="nl-NL"/>
          </a:p>
        </p:txBody>
      </p:sp>
      <p:pic>
        <p:nvPicPr>
          <p:cNvPr id="7" name="Picture 6">
            <a:extLst>
              <a:ext uri="{FF2B5EF4-FFF2-40B4-BE49-F238E27FC236}">
                <a16:creationId xmlns:a16="http://schemas.microsoft.com/office/drawing/2014/main" id="{D0CF172E-DF4B-3B6B-7085-221AB897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779" y="1402078"/>
            <a:ext cx="2093840" cy="1920238"/>
          </a:xfrm>
          <a:prstGeom prst="rect">
            <a:avLst/>
          </a:prstGeom>
          <a:noFill/>
          <a:ln w="19050">
            <a:solidFill>
              <a:srgbClr val="578E3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10209C26-954D-2C18-EAC1-04541123E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279" y="1439467"/>
            <a:ext cx="2620327" cy="192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9">
            <a:extLst>
              <a:ext uri="{FF2B5EF4-FFF2-40B4-BE49-F238E27FC236}">
                <a16:creationId xmlns:a16="http://schemas.microsoft.com/office/drawing/2014/main" id="{222BFEAA-7C5B-3506-1E05-D5B094152BFC}"/>
              </a:ext>
            </a:extLst>
          </p:cNvPr>
          <p:cNvSpPr>
            <a:spLocks noGrp="1"/>
          </p:cNvSpPr>
          <p:nvPr>
            <p:ph type="body" sz="quarter" idx="10"/>
          </p:nvPr>
        </p:nvSpPr>
        <p:spPr>
          <a:xfrm>
            <a:off x="1030473" y="956104"/>
            <a:ext cx="486030" cy="400110"/>
          </a:xfrm>
          <a:prstGeom prst="rect">
            <a:avLst/>
          </a:prstGeom>
        </p:spPr>
        <p:txBody>
          <a:bodyPr wrap="none">
            <a:spAutoFit/>
          </a:bodyPr>
          <a:lstStyle/>
          <a:p>
            <a:pPr marL="0" indent="0">
              <a:buNone/>
            </a:pPr>
            <a:r>
              <a:rPr lang="en-US" sz="2400" b="1" dirty="0">
                <a:solidFill>
                  <a:srgbClr val="002060"/>
                </a:solidFill>
                <a:effectLst>
                  <a:outerShdw blurRad="38100" dist="38100" dir="2700000" algn="tl">
                    <a:srgbClr val="000000">
                      <a:alpha val="43137"/>
                    </a:srgbClr>
                  </a:outerShdw>
                </a:effectLst>
              </a:rPr>
              <a:t>1</a:t>
            </a:r>
            <a:r>
              <a:rPr lang="en-US" dirty="0">
                <a:solidFill>
                  <a:srgbClr val="002060"/>
                </a:solidFill>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41CCEDC4-C7CD-F04D-CD97-531116F55826}"/>
              </a:ext>
            </a:extLst>
          </p:cNvPr>
          <p:cNvSpPr/>
          <p:nvPr/>
        </p:nvSpPr>
        <p:spPr>
          <a:xfrm>
            <a:off x="4178944" y="894549"/>
            <a:ext cx="393056" cy="461665"/>
          </a:xfrm>
          <a:prstGeom prst="rect">
            <a:avLst/>
          </a:prstGeom>
        </p:spPr>
        <p:txBody>
          <a:bodyPr wrap="none">
            <a:spAutoFit/>
          </a:bodyPr>
          <a:lstStyle/>
          <a:p>
            <a:r>
              <a:rPr lang="en-US" sz="2400" b="1" dirty="0">
                <a:solidFill>
                  <a:srgbClr val="002060"/>
                </a:solidFill>
                <a:effectLst>
                  <a:outerShdw blurRad="38100" dist="38100" dir="2700000" algn="tl">
                    <a:srgbClr val="000000">
                      <a:alpha val="43137"/>
                    </a:srgbClr>
                  </a:outerShdw>
                </a:effectLst>
              </a:rPr>
              <a:t>2</a:t>
            </a:r>
            <a:r>
              <a:rPr lang="en-US" dirty="0">
                <a:solidFill>
                  <a:srgbClr val="002060"/>
                </a:solidFill>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EF2C2867-2297-2DD7-CCC4-8513A04F8CED}"/>
              </a:ext>
            </a:extLst>
          </p:cNvPr>
          <p:cNvSpPr/>
          <p:nvPr/>
        </p:nvSpPr>
        <p:spPr>
          <a:xfrm>
            <a:off x="7196914" y="931891"/>
            <a:ext cx="393056" cy="461665"/>
          </a:xfrm>
          <a:prstGeom prst="rect">
            <a:avLst/>
          </a:prstGeom>
        </p:spPr>
        <p:txBody>
          <a:bodyPr wrap="none">
            <a:spAutoFit/>
          </a:bodyPr>
          <a:lstStyle/>
          <a:p>
            <a:r>
              <a:rPr lang="en-US" sz="2400" b="1" dirty="0">
                <a:solidFill>
                  <a:srgbClr val="002060"/>
                </a:solidFill>
                <a:effectLst>
                  <a:outerShdw blurRad="38100" dist="38100" dir="2700000" algn="tl">
                    <a:srgbClr val="000000">
                      <a:alpha val="43137"/>
                    </a:srgbClr>
                  </a:outerShdw>
                </a:effectLst>
              </a:rPr>
              <a:t>3</a:t>
            </a:r>
            <a:r>
              <a:rPr lang="en-US" dirty="0">
                <a:solidFill>
                  <a:srgbClr val="002060"/>
                </a:solidFill>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4DC2BD88-F1A2-80CE-D6FA-155BE41E57D6}"/>
              </a:ext>
            </a:extLst>
          </p:cNvPr>
          <p:cNvSpPr/>
          <p:nvPr/>
        </p:nvSpPr>
        <p:spPr>
          <a:xfrm>
            <a:off x="6325421" y="3653224"/>
            <a:ext cx="2749005" cy="523220"/>
          </a:xfrm>
          <a:prstGeom prst="rect">
            <a:avLst/>
          </a:prstGeom>
        </p:spPr>
        <p:txBody>
          <a:bodyPr wrap="square">
            <a:spAutoFit/>
          </a:bodyPr>
          <a:lstStyle/>
          <a:p>
            <a:r>
              <a:rPr kumimoji="0" lang="en-US" sz="1400" b="0" i="0" u="none" strike="noStrike" kern="1200" cap="none" spc="0" normalizeH="0" baseline="0" noProof="0" dirty="0">
                <a:ln>
                  <a:noFill/>
                </a:ln>
                <a:solidFill>
                  <a:srgbClr val="005172"/>
                </a:solidFill>
                <a:effectLst/>
                <a:uLnTx/>
                <a:uFillTx/>
                <a:latin typeface="Verdana"/>
                <a:ea typeface="+mn-ea"/>
                <a:cs typeface="+mn-cs"/>
              </a:rPr>
              <a:t>Taking phone images in controlled environment</a:t>
            </a:r>
            <a:endParaRPr lang="en-GB" sz="1050" dirty="0">
              <a:solidFill>
                <a:srgbClr val="002060"/>
              </a:solidFill>
              <a:latin typeface="+mn-lt"/>
            </a:endParaRPr>
          </a:p>
        </p:txBody>
      </p:sp>
      <p:pic>
        <p:nvPicPr>
          <p:cNvPr id="20" name="Picture 19">
            <a:extLst>
              <a:ext uri="{FF2B5EF4-FFF2-40B4-BE49-F238E27FC236}">
                <a16:creationId xmlns:a16="http://schemas.microsoft.com/office/drawing/2014/main" id="{AC7EC0CF-554E-2B76-F5E2-AA13CD625A2A}"/>
              </a:ext>
            </a:extLst>
          </p:cNvPr>
          <p:cNvPicPr>
            <a:picLocks noChangeAspect="1"/>
          </p:cNvPicPr>
          <p:nvPr/>
        </p:nvPicPr>
        <p:blipFill>
          <a:blip r:embed="rId5"/>
          <a:stretch>
            <a:fillRect/>
          </a:stretch>
        </p:blipFill>
        <p:spPr>
          <a:xfrm>
            <a:off x="240153" y="1356214"/>
            <a:ext cx="2552700" cy="2038350"/>
          </a:xfrm>
          <a:prstGeom prst="rect">
            <a:avLst/>
          </a:prstGeom>
        </p:spPr>
      </p:pic>
      <p:sp>
        <p:nvSpPr>
          <p:cNvPr id="21" name="Rectangle 20">
            <a:extLst>
              <a:ext uri="{FF2B5EF4-FFF2-40B4-BE49-F238E27FC236}">
                <a16:creationId xmlns:a16="http://schemas.microsoft.com/office/drawing/2014/main" id="{4F04D180-95C3-65C4-51E4-85AFD06BF08A}"/>
              </a:ext>
            </a:extLst>
          </p:cNvPr>
          <p:cNvSpPr/>
          <p:nvPr/>
        </p:nvSpPr>
        <p:spPr>
          <a:xfrm>
            <a:off x="2315817" y="4624633"/>
            <a:ext cx="6758609" cy="36509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800" dirty="0">
                <a:solidFill>
                  <a:schemeClr val="tx1"/>
                </a:solidFill>
              </a:rPr>
              <a:t>*Source: Puneet Mishra, et al. All-in-one: A </a:t>
            </a:r>
            <a:r>
              <a:rPr lang="nl-NL" sz="800" dirty="0" err="1">
                <a:solidFill>
                  <a:schemeClr val="tx1"/>
                </a:solidFill>
              </a:rPr>
              <a:t>spectral</a:t>
            </a:r>
            <a:r>
              <a:rPr lang="nl-NL" sz="800" dirty="0">
                <a:solidFill>
                  <a:schemeClr val="tx1"/>
                </a:solidFill>
              </a:rPr>
              <a:t> imaging </a:t>
            </a:r>
            <a:r>
              <a:rPr lang="nl-NL" sz="800" dirty="0" err="1">
                <a:solidFill>
                  <a:schemeClr val="tx1"/>
                </a:solidFill>
              </a:rPr>
              <a:t>laboratory</a:t>
            </a:r>
            <a:r>
              <a:rPr lang="nl-NL" sz="800" dirty="0">
                <a:solidFill>
                  <a:schemeClr val="tx1"/>
                </a:solidFill>
              </a:rPr>
              <a:t> system </a:t>
            </a:r>
            <a:r>
              <a:rPr lang="nl-NL" sz="800" dirty="0" err="1">
                <a:solidFill>
                  <a:schemeClr val="tx1"/>
                </a:solidFill>
              </a:rPr>
              <a:t>for</a:t>
            </a:r>
            <a:r>
              <a:rPr lang="nl-NL" sz="800" dirty="0">
                <a:solidFill>
                  <a:schemeClr val="tx1"/>
                </a:solidFill>
              </a:rPr>
              <a:t> </a:t>
            </a:r>
            <a:r>
              <a:rPr lang="nl-NL" sz="800" dirty="0" err="1">
                <a:solidFill>
                  <a:schemeClr val="tx1"/>
                </a:solidFill>
              </a:rPr>
              <a:t>standardised</a:t>
            </a:r>
            <a:r>
              <a:rPr lang="nl-NL" sz="800" dirty="0">
                <a:solidFill>
                  <a:schemeClr val="tx1"/>
                </a:solidFill>
              </a:rPr>
              <a:t> </a:t>
            </a:r>
            <a:r>
              <a:rPr lang="nl-NL" sz="800" dirty="0" err="1">
                <a:solidFill>
                  <a:schemeClr val="tx1"/>
                </a:solidFill>
              </a:rPr>
              <a:t>automated</a:t>
            </a:r>
            <a:r>
              <a:rPr lang="nl-NL" sz="800" dirty="0">
                <a:solidFill>
                  <a:schemeClr val="tx1"/>
                </a:solidFill>
              </a:rPr>
              <a:t> image </a:t>
            </a:r>
            <a:r>
              <a:rPr lang="nl-NL" sz="800" dirty="0" err="1">
                <a:solidFill>
                  <a:schemeClr val="tx1"/>
                </a:solidFill>
              </a:rPr>
              <a:t>acquisition</a:t>
            </a:r>
            <a:r>
              <a:rPr lang="nl-NL" sz="800" dirty="0">
                <a:solidFill>
                  <a:schemeClr val="tx1"/>
                </a:solidFill>
              </a:rPr>
              <a:t> </a:t>
            </a:r>
            <a:r>
              <a:rPr lang="nl-NL" sz="800" dirty="0" err="1">
                <a:solidFill>
                  <a:schemeClr val="tx1"/>
                </a:solidFill>
              </a:rPr>
              <a:t>and</a:t>
            </a:r>
            <a:r>
              <a:rPr lang="nl-NL" sz="800" dirty="0">
                <a:solidFill>
                  <a:schemeClr val="tx1"/>
                </a:solidFill>
              </a:rPr>
              <a:t> real-time </a:t>
            </a:r>
            <a:r>
              <a:rPr lang="nl-NL" sz="800" dirty="0" err="1">
                <a:solidFill>
                  <a:schemeClr val="tx1"/>
                </a:solidFill>
              </a:rPr>
              <a:t>spectral</a:t>
            </a:r>
            <a:r>
              <a:rPr lang="nl-NL" sz="800" dirty="0">
                <a:solidFill>
                  <a:schemeClr val="tx1"/>
                </a:solidFill>
              </a:rPr>
              <a:t> model </a:t>
            </a:r>
            <a:r>
              <a:rPr lang="nl-NL" sz="800" dirty="0" err="1">
                <a:solidFill>
                  <a:schemeClr val="tx1"/>
                </a:solidFill>
              </a:rPr>
              <a:t>deployment</a:t>
            </a:r>
            <a:r>
              <a:rPr lang="nl-NL" sz="800" dirty="0">
                <a:solidFill>
                  <a:schemeClr val="tx1"/>
                </a:solidFill>
              </a:rPr>
              <a:t>, </a:t>
            </a:r>
            <a:r>
              <a:rPr lang="nl-NL" sz="800" dirty="0" err="1">
                <a:solidFill>
                  <a:schemeClr val="tx1"/>
                </a:solidFill>
              </a:rPr>
              <a:t>Analytica</a:t>
            </a:r>
            <a:r>
              <a:rPr lang="nl-NL" sz="800" dirty="0">
                <a:solidFill>
                  <a:schemeClr val="tx1"/>
                </a:solidFill>
              </a:rPr>
              <a:t> </a:t>
            </a:r>
            <a:r>
              <a:rPr lang="nl-NL" sz="800" dirty="0" err="1">
                <a:solidFill>
                  <a:schemeClr val="tx1"/>
                </a:solidFill>
              </a:rPr>
              <a:t>Chimica</a:t>
            </a:r>
            <a:r>
              <a:rPr lang="nl-NL" sz="800" dirty="0">
                <a:solidFill>
                  <a:schemeClr val="tx1"/>
                </a:solidFill>
              </a:rPr>
              <a:t> Acta, Volume 1190, 2022, 339235, ISSN 0003-2670, </a:t>
            </a:r>
          </a:p>
        </p:txBody>
      </p:sp>
      <p:sp>
        <p:nvSpPr>
          <p:cNvPr id="5" name="TextBox 4">
            <a:extLst>
              <a:ext uri="{FF2B5EF4-FFF2-40B4-BE49-F238E27FC236}">
                <a16:creationId xmlns:a16="http://schemas.microsoft.com/office/drawing/2014/main" id="{08D302F7-2A3B-9BE6-184D-808AE221642F}"/>
              </a:ext>
            </a:extLst>
          </p:cNvPr>
          <p:cNvSpPr txBox="1"/>
          <p:nvPr/>
        </p:nvSpPr>
        <p:spPr>
          <a:xfrm>
            <a:off x="369044" y="3618418"/>
            <a:ext cx="2294917" cy="738664"/>
          </a:xfrm>
          <a:prstGeom prst="rect">
            <a:avLst/>
          </a:prstGeom>
          <a:noFill/>
        </p:spPr>
        <p:txBody>
          <a:bodyPr wrap="square">
            <a:spAutoFit/>
          </a:bodyPr>
          <a:lstStyle/>
          <a:p>
            <a:r>
              <a:rPr lang="en-US" sz="1400" dirty="0">
                <a:latin typeface="+mn-lt"/>
              </a:rPr>
              <a:t>Hyperspectral imaging</a:t>
            </a:r>
          </a:p>
          <a:p>
            <a:r>
              <a:rPr lang="en-US" sz="1400" dirty="0">
                <a:latin typeface="+mn-lt"/>
              </a:rPr>
              <a:t> of tomato trusses using spectral cabinet*</a:t>
            </a:r>
          </a:p>
        </p:txBody>
      </p:sp>
      <p:sp>
        <p:nvSpPr>
          <p:cNvPr id="8" name="TextBox 7">
            <a:extLst>
              <a:ext uri="{FF2B5EF4-FFF2-40B4-BE49-F238E27FC236}">
                <a16:creationId xmlns:a16="http://schemas.microsoft.com/office/drawing/2014/main" id="{7E63E3E8-C057-1611-ED7B-E26C2E577EB2}"/>
              </a:ext>
            </a:extLst>
          </p:cNvPr>
          <p:cNvSpPr txBox="1"/>
          <p:nvPr/>
        </p:nvSpPr>
        <p:spPr>
          <a:xfrm>
            <a:off x="3334274" y="3532545"/>
            <a:ext cx="2749005" cy="954107"/>
          </a:xfrm>
          <a:prstGeom prst="rect">
            <a:avLst/>
          </a:prstGeom>
          <a:noFill/>
        </p:spPr>
        <p:txBody>
          <a:bodyPr wrap="square">
            <a:spAutoFit/>
          </a:bodyPr>
          <a:lstStyle/>
          <a:p>
            <a:r>
              <a:rPr lang="en-US" sz="1400" dirty="0">
                <a:latin typeface="+mn-lt"/>
              </a:rPr>
              <a:t>Tomatoes in Hotbox - environment for controlled humidity and temperature</a:t>
            </a:r>
          </a:p>
          <a:p>
            <a:r>
              <a:rPr lang="en-US" sz="1400" dirty="0">
                <a:latin typeface="+mn-lt"/>
              </a:rPr>
              <a:t>Relative humidity 100%</a:t>
            </a:r>
          </a:p>
        </p:txBody>
      </p:sp>
    </p:spTree>
    <p:extLst>
      <p:ext uri="{BB962C8B-B14F-4D97-AF65-F5344CB8AC3E}">
        <p14:creationId xmlns:p14="http://schemas.microsoft.com/office/powerpoint/2010/main" val="4246945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015FCA-9E94-0EA7-052B-730101692F4E}"/>
              </a:ext>
            </a:extLst>
          </p:cNvPr>
          <p:cNvSpPr>
            <a:spLocks noGrp="1"/>
          </p:cNvSpPr>
          <p:nvPr>
            <p:ph type="title"/>
          </p:nvPr>
        </p:nvSpPr>
        <p:spPr>
          <a:xfrm>
            <a:off x="561600" y="169210"/>
            <a:ext cx="8330400" cy="556347"/>
          </a:xfrm>
        </p:spPr>
        <p:txBody>
          <a:bodyPr/>
          <a:lstStyle/>
          <a:p>
            <a:pPr algn="ctr"/>
            <a:r>
              <a:rPr lang="en-GB" dirty="0"/>
              <a:t>General analysis steps</a:t>
            </a:r>
            <a:br>
              <a:rPr lang="en-GB" dirty="0"/>
            </a:br>
            <a:endParaRPr lang="en-GB" dirty="0"/>
          </a:p>
        </p:txBody>
      </p:sp>
      <p:sp>
        <p:nvSpPr>
          <p:cNvPr id="4" name="Slide Number Placeholder 3">
            <a:extLst>
              <a:ext uri="{FF2B5EF4-FFF2-40B4-BE49-F238E27FC236}">
                <a16:creationId xmlns:a16="http://schemas.microsoft.com/office/drawing/2014/main" id="{0288F7E4-6666-7937-40A0-4C2067579CFE}"/>
              </a:ext>
            </a:extLst>
          </p:cNvPr>
          <p:cNvSpPr>
            <a:spLocks noGrp="1"/>
          </p:cNvSpPr>
          <p:nvPr>
            <p:ph type="sldNum" sz="quarter" idx="11"/>
          </p:nvPr>
        </p:nvSpPr>
        <p:spPr/>
        <p:txBody>
          <a:bodyPr/>
          <a:lstStyle/>
          <a:p>
            <a:pPr algn="r"/>
            <a:fld id="{F25965E0-7062-474C-8671-DB3A3CE669B0}" type="slidenum">
              <a:rPr lang="nl-NL" smtClean="0"/>
              <a:pPr algn="r"/>
              <a:t>36</a:t>
            </a:fld>
            <a:endParaRPr lang="nl-NL"/>
          </a:p>
        </p:txBody>
      </p:sp>
      <p:sp>
        <p:nvSpPr>
          <p:cNvPr id="2" name="Rectangle 1">
            <a:extLst>
              <a:ext uri="{FF2B5EF4-FFF2-40B4-BE49-F238E27FC236}">
                <a16:creationId xmlns:a16="http://schemas.microsoft.com/office/drawing/2014/main" id="{22FF7F5D-AFF4-1109-83E6-3386F97F759C}"/>
              </a:ext>
            </a:extLst>
          </p:cNvPr>
          <p:cNvSpPr/>
          <p:nvPr/>
        </p:nvSpPr>
        <p:spPr>
          <a:xfrm>
            <a:off x="283889" y="155186"/>
            <a:ext cx="8612082" cy="4616648"/>
          </a:xfrm>
          <a:prstGeom prst="rect">
            <a:avLst/>
          </a:prstGeom>
        </p:spPr>
        <p:txBody>
          <a:bodyPr wrap="square" anchor="ctr">
            <a:spAutoFit/>
          </a:bodyPr>
          <a:lstStyle/>
          <a:p>
            <a:pPr marL="285750" indent="-285750">
              <a:buFont typeface="Wingdings" panose="05000000000000000000" pitchFamily="2" charset="2"/>
              <a:buChar char="v"/>
            </a:pPr>
            <a:endParaRPr lang="en-US" dirty="0">
              <a:latin typeface="+mn-lt"/>
            </a:endParaRPr>
          </a:p>
          <a:p>
            <a:r>
              <a:rPr lang="en-US" dirty="0">
                <a:latin typeface="+mn-lt"/>
              </a:rPr>
              <a:t> </a:t>
            </a:r>
          </a:p>
          <a:p>
            <a:endParaRPr lang="en-US" dirty="0">
              <a:latin typeface="+mn-lt"/>
            </a:endParaRPr>
          </a:p>
          <a:p>
            <a:pPr marL="285750" indent="-285750">
              <a:buFont typeface="Wingdings" panose="05000000000000000000" pitchFamily="2" charset="2"/>
              <a:buChar char="v"/>
            </a:pPr>
            <a:r>
              <a:rPr lang="en-US" sz="1400" dirty="0">
                <a:latin typeface="+mn-lt"/>
              </a:rPr>
              <a:t>Ground truth observations were made by experts on day three and four, comprised of severity scores from zero (no fungus) to four (severe infection).</a:t>
            </a:r>
          </a:p>
          <a:p>
            <a:pPr marL="285750" indent="-285750">
              <a:buFont typeface="Wingdings" panose="05000000000000000000" pitchFamily="2" charset="2"/>
              <a:buChar char="v"/>
            </a:pPr>
            <a:endParaRPr lang="en-US" sz="1400" dirty="0">
              <a:latin typeface="+mn-lt"/>
            </a:endParaRPr>
          </a:p>
          <a:p>
            <a:pPr marL="285750" indent="-285750">
              <a:buFont typeface="Wingdings" panose="05000000000000000000" pitchFamily="2" charset="2"/>
              <a:buChar char="v"/>
            </a:pPr>
            <a:endParaRPr lang="en-US" sz="1400" dirty="0">
              <a:latin typeface="+mn-lt"/>
            </a:endParaRPr>
          </a:p>
          <a:p>
            <a:pPr marL="285750" indent="-285750">
              <a:buFont typeface="Wingdings" panose="05000000000000000000" pitchFamily="2" charset="2"/>
              <a:buChar char="v"/>
            </a:pPr>
            <a:endParaRPr lang="en-US" sz="1400" dirty="0">
              <a:latin typeface="+mn-lt"/>
            </a:endParaRPr>
          </a:p>
          <a:p>
            <a:pPr marL="285750" indent="-285750">
              <a:buFont typeface="Wingdings" panose="05000000000000000000" pitchFamily="2" charset="2"/>
              <a:buChar char="v"/>
            </a:pPr>
            <a:endParaRPr lang="en-US" sz="1400" dirty="0">
              <a:latin typeface="+mn-lt"/>
            </a:endParaRPr>
          </a:p>
          <a:p>
            <a:pPr marL="285750" indent="-285750">
              <a:buFont typeface="Wingdings" panose="05000000000000000000" pitchFamily="2" charset="2"/>
              <a:buChar char="v"/>
            </a:pPr>
            <a:r>
              <a:rPr lang="en-US" sz="1400" dirty="0">
                <a:latin typeface="+mn-lt"/>
              </a:rPr>
              <a:t>Ratings of the two days, and 3 experts were averaged</a:t>
            </a:r>
          </a:p>
          <a:p>
            <a:pPr marL="285750" indent="-285750">
              <a:buFont typeface="Wingdings" panose="05000000000000000000" pitchFamily="2" charset="2"/>
              <a:buChar char="v"/>
            </a:pPr>
            <a:endParaRPr lang="en-US" sz="1400" dirty="0">
              <a:latin typeface="+mn-lt"/>
            </a:endParaRPr>
          </a:p>
          <a:p>
            <a:pPr marL="285750" indent="-285750">
              <a:buFont typeface="Wingdings" panose="05000000000000000000" pitchFamily="2" charset="2"/>
              <a:buChar char="v"/>
            </a:pPr>
            <a:r>
              <a:rPr lang="en-US" sz="1400" dirty="0">
                <a:latin typeface="+mn-lt"/>
              </a:rPr>
              <a:t>NIR spectra of sepals extracted from Hyperspectral images</a:t>
            </a:r>
          </a:p>
          <a:p>
            <a:endParaRPr lang="en-US" sz="1400" dirty="0">
              <a:latin typeface="+mn-lt"/>
            </a:endParaRPr>
          </a:p>
          <a:p>
            <a:pPr marL="285750" indent="-285750">
              <a:buFont typeface="Wingdings" panose="05000000000000000000" pitchFamily="2" charset="2"/>
              <a:buChar char="v"/>
            </a:pPr>
            <a:r>
              <a:rPr lang="en-US" sz="1400" dirty="0">
                <a:latin typeface="+mn-lt"/>
              </a:rPr>
              <a:t>Exploration of sepals at a pixel level by Principal Component Analysis</a:t>
            </a:r>
          </a:p>
          <a:p>
            <a:endParaRPr lang="en-US" sz="1400" dirty="0">
              <a:latin typeface="+mn-lt"/>
            </a:endParaRPr>
          </a:p>
          <a:p>
            <a:pPr marL="285750" indent="-285750">
              <a:buFont typeface="Wingdings" panose="05000000000000000000" pitchFamily="2" charset="2"/>
              <a:buChar char="v"/>
            </a:pPr>
            <a:r>
              <a:rPr lang="en-US" sz="1400" dirty="0">
                <a:latin typeface="+mn-lt"/>
              </a:rPr>
              <a:t>Removal of outlier pixels</a:t>
            </a:r>
          </a:p>
          <a:p>
            <a:endParaRPr lang="en-US" sz="1400" dirty="0">
              <a:latin typeface="+mn-lt"/>
            </a:endParaRPr>
          </a:p>
          <a:p>
            <a:pPr marL="285750" indent="-285750">
              <a:buFont typeface="Wingdings" panose="05000000000000000000" pitchFamily="2" charset="2"/>
              <a:buChar char="v"/>
            </a:pPr>
            <a:r>
              <a:rPr lang="en-US" sz="1400" dirty="0">
                <a:latin typeface="+mn-lt"/>
              </a:rPr>
              <a:t>Creation of qualitative models by chemometrics analysis using R studio version 4.2.1 (2022-06-23 </a:t>
            </a:r>
            <a:r>
              <a:rPr lang="en-US" sz="1400" dirty="0" err="1">
                <a:latin typeface="+mn-lt"/>
              </a:rPr>
              <a:t>ucrt</a:t>
            </a:r>
            <a:r>
              <a:rPr lang="en-US" sz="1400" dirty="0">
                <a:latin typeface="+mn-lt"/>
              </a:rPr>
              <a:t>) </a:t>
            </a:r>
          </a:p>
          <a:p>
            <a:endParaRPr lang="en-US" sz="1600" dirty="0">
              <a:solidFill>
                <a:srgbClr val="002060"/>
              </a:solidFill>
              <a:latin typeface="+mn-lt"/>
            </a:endParaRPr>
          </a:p>
        </p:txBody>
      </p:sp>
      <p:pic>
        <p:nvPicPr>
          <p:cNvPr id="5" name="Picture 4">
            <a:extLst>
              <a:ext uri="{FF2B5EF4-FFF2-40B4-BE49-F238E27FC236}">
                <a16:creationId xmlns:a16="http://schemas.microsoft.com/office/drawing/2014/main" id="{53036FA1-8F41-8660-3571-0A8222CD5941}"/>
              </a:ext>
            </a:extLst>
          </p:cNvPr>
          <p:cNvPicPr>
            <a:picLocks noChangeAspect="1"/>
          </p:cNvPicPr>
          <p:nvPr/>
        </p:nvPicPr>
        <p:blipFill>
          <a:blip r:embed="rId3"/>
          <a:stretch>
            <a:fillRect/>
          </a:stretch>
        </p:blipFill>
        <p:spPr>
          <a:xfrm>
            <a:off x="1697487" y="1617594"/>
            <a:ext cx="5749026" cy="554784"/>
          </a:xfrm>
          <a:prstGeom prst="rect">
            <a:avLst/>
          </a:prstGeom>
        </p:spPr>
      </p:pic>
    </p:spTree>
    <p:extLst>
      <p:ext uri="{BB962C8B-B14F-4D97-AF65-F5344CB8AC3E}">
        <p14:creationId xmlns:p14="http://schemas.microsoft.com/office/powerpoint/2010/main" val="3268596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1588-28D7-5490-BEF1-F833BC075CAE}"/>
              </a:ext>
            </a:extLst>
          </p:cNvPr>
          <p:cNvSpPr>
            <a:spLocks noGrp="1"/>
          </p:cNvSpPr>
          <p:nvPr>
            <p:ph type="title"/>
          </p:nvPr>
        </p:nvSpPr>
        <p:spPr/>
        <p:txBody>
          <a:bodyPr/>
          <a:lstStyle/>
          <a:p>
            <a:pPr algn="ctr"/>
            <a:r>
              <a:rPr lang="nl-NL" dirty="0"/>
              <a:t>Chemometrics</a:t>
            </a:r>
          </a:p>
        </p:txBody>
      </p:sp>
      <p:sp>
        <p:nvSpPr>
          <p:cNvPr id="4" name="Slide Number Placeholder 3">
            <a:extLst>
              <a:ext uri="{FF2B5EF4-FFF2-40B4-BE49-F238E27FC236}">
                <a16:creationId xmlns:a16="http://schemas.microsoft.com/office/drawing/2014/main" id="{8735E98A-B803-C0C5-9967-4A673466B65B}"/>
              </a:ext>
            </a:extLst>
          </p:cNvPr>
          <p:cNvSpPr>
            <a:spLocks noGrp="1"/>
          </p:cNvSpPr>
          <p:nvPr>
            <p:ph type="sldNum" sz="quarter" idx="12"/>
          </p:nvPr>
        </p:nvSpPr>
        <p:spPr/>
        <p:txBody>
          <a:bodyPr/>
          <a:lstStyle/>
          <a:p>
            <a:fld id="{7AD21F21-CD67-4A49-AEE5-41D1725A6586}" type="slidenum">
              <a:rPr lang="sr-Latn-RS" smtClean="0"/>
              <a:t>37</a:t>
            </a:fld>
            <a:endParaRPr lang="sr-Latn-RS"/>
          </a:p>
        </p:txBody>
      </p:sp>
      <p:pic>
        <p:nvPicPr>
          <p:cNvPr id="11" name="Content Placeholder 6">
            <a:extLst>
              <a:ext uri="{FF2B5EF4-FFF2-40B4-BE49-F238E27FC236}">
                <a16:creationId xmlns:a16="http://schemas.microsoft.com/office/drawing/2014/main" id="{9A331BB1-A451-20CF-360A-B9ECDE4ACBCF}"/>
              </a:ext>
            </a:extLst>
          </p:cNvPr>
          <p:cNvPicPr>
            <a:picLocks noChangeAspect="1"/>
          </p:cNvPicPr>
          <p:nvPr/>
        </p:nvPicPr>
        <p:blipFill>
          <a:blip r:embed="rId3"/>
          <a:stretch>
            <a:fillRect/>
          </a:stretch>
        </p:blipFill>
        <p:spPr bwMode="auto">
          <a:xfrm>
            <a:off x="159122" y="1369242"/>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5D76026A-5406-6A53-B38B-C10C02A8E200}"/>
              </a:ext>
            </a:extLst>
          </p:cNvPr>
          <p:cNvSpPr/>
          <p:nvPr/>
        </p:nvSpPr>
        <p:spPr>
          <a:xfrm>
            <a:off x="1359712" y="1457590"/>
            <a:ext cx="6734176"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Exploration </a:t>
            </a:r>
            <a:r>
              <a:rPr lang="nl-NL" sz="1400" dirty="0" err="1">
                <a:solidFill>
                  <a:schemeClr val="tx1"/>
                </a:solidFill>
              </a:rPr>
              <a:t>by</a:t>
            </a:r>
            <a:r>
              <a:rPr lang="nl-NL" sz="1400" dirty="0">
                <a:solidFill>
                  <a:schemeClr val="tx1"/>
                </a:solidFill>
              </a:rPr>
              <a:t> PCA </a:t>
            </a:r>
            <a:r>
              <a:rPr lang="nl-NL" sz="1400" dirty="0" err="1">
                <a:solidFill>
                  <a:schemeClr val="tx1"/>
                </a:solidFill>
              </a:rPr>
              <a:t>and</a:t>
            </a:r>
            <a:r>
              <a:rPr lang="nl-NL" sz="1400" dirty="0">
                <a:solidFill>
                  <a:schemeClr val="tx1"/>
                </a:solidFill>
              </a:rPr>
              <a:t> </a:t>
            </a:r>
            <a:r>
              <a:rPr lang="nl-NL" sz="1400" dirty="0" err="1">
                <a:solidFill>
                  <a:schemeClr val="tx1"/>
                </a:solidFill>
              </a:rPr>
              <a:t>outlier</a:t>
            </a:r>
            <a:r>
              <a:rPr lang="nl-NL" sz="1400" dirty="0">
                <a:solidFill>
                  <a:schemeClr val="tx1"/>
                </a:solidFill>
              </a:rPr>
              <a:t> </a:t>
            </a:r>
            <a:r>
              <a:rPr lang="nl-NL" sz="1400" dirty="0" err="1">
                <a:solidFill>
                  <a:schemeClr val="tx1"/>
                </a:solidFill>
              </a:rPr>
              <a:t>removal</a:t>
            </a:r>
            <a:r>
              <a:rPr lang="nl-NL" sz="1400" dirty="0">
                <a:solidFill>
                  <a:schemeClr val="tx1"/>
                </a:solidFill>
              </a:rPr>
              <a:t> (at pixel </a:t>
            </a:r>
            <a:r>
              <a:rPr lang="nl-NL" sz="1400" dirty="0" err="1">
                <a:solidFill>
                  <a:schemeClr val="tx1"/>
                </a:solidFill>
              </a:rPr>
              <a:t>and</a:t>
            </a:r>
            <a:r>
              <a:rPr lang="nl-NL" sz="1400" dirty="0">
                <a:solidFill>
                  <a:schemeClr val="tx1"/>
                </a:solidFill>
              </a:rPr>
              <a:t> </a:t>
            </a:r>
            <a:r>
              <a:rPr lang="nl-NL" sz="1400" dirty="0" err="1">
                <a:solidFill>
                  <a:schemeClr val="tx1"/>
                </a:solidFill>
              </a:rPr>
              <a:t>sepal</a:t>
            </a:r>
            <a:r>
              <a:rPr lang="nl-NL" sz="1400" dirty="0">
                <a:solidFill>
                  <a:schemeClr val="tx1"/>
                </a:solidFill>
              </a:rPr>
              <a:t> level </a:t>
            </a:r>
            <a:r>
              <a:rPr lang="nl-NL" sz="1400" dirty="0" err="1">
                <a:solidFill>
                  <a:schemeClr val="tx1"/>
                </a:solidFill>
              </a:rPr>
              <a:t>by</a:t>
            </a:r>
            <a:r>
              <a:rPr lang="nl-NL" sz="1400" dirty="0">
                <a:solidFill>
                  <a:schemeClr val="tx1"/>
                </a:solidFill>
              </a:rPr>
              <a:t> </a:t>
            </a:r>
            <a:r>
              <a:rPr lang="nl-NL" sz="1400" dirty="0" err="1">
                <a:solidFill>
                  <a:schemeClr val="tx1"/>
                </a:solidFill>
              </a:rPr>
              <a:t>tomato</a:t>
            </a:r>
            <a:r>
              <a:rPr lang="nl-NL" sz="1400" dirty="0">
                <a:solidFill>
                  <a:schemeClr val="tx1"/>
                </a:solidFill>
              </a:rPr>
              <a:t>, </a:t>
            </a:r>
            <a:r>
              <a:rPr lang="nl-NL" sz="1400" dirty="0" err="1">
                <a:solidFill>
                  <a:schemeClr val="tx1"/>
                </a:solidFill>
              </a:rPr>
              <a:t>by</a:t>
            </a:r>
            <a:r>
              <a:rPr lang="nl-NL" sz="1400" dirty="0">
                <a:solidFill>
                  <a:schemeClr val="tx1"/>
                </a:solidFill>
              </a:rPr>
              <a:t> </a:t>
            </a:r>
            <a:r>
              <a:rPr lang="nl-NL" sz="1400" dirty="0" err="1">
                <a:solidFill>
                  <a:schemeClr val="tx1"/>
                </a:solidFill>
              </a:rPr>
              <a:t>variety</a:t>
            </a:r>
            <a:r>
              <a:rPr lang="nl-NL" sz="1400" dirty="0">
                <a:solidFill>
                  <a:schemeClr val="tx1"/>
                </a:solidFill>
              </a:rPr>
              <a:t> </a:t>
            </a:r>
            <a:r>
              <a:rPr lang="nl-NL" sz="1400" dirty="0" err="1">
                <a:solidFill>
                  <a:schemeClr val="tx1"/>
                </a:solidFill>
              </a:rPr>
              <a:t>and</a:t>
            </a:r>
            <a:r>
              <a:rPr lang="nl-NL" sz="1400" dirty="0">
                <a:solidFill>
                  <a:schemeClr val="tx1"/>
                </a:solidFill>
              </a:rPr>
              <a:t> </a:t>
            </a:r>
            <a:r>
              <a:rPr lang="nl-NL" sz="1400" dirty="0" err="1">
                <a:solidFill>
                  <a:schemeClr val="tx1"/>
                </a:solidFill>
              </a:rPr>
              <a:t>by</a:t>
            </a:r>
            <a:r>
              <a:rPr lang="nl-NL" sz="1400" dirty="0">
                <a:solidFill>
                  <a:schemeClr val="tx1"/>
                </a:solidFill>
              </a:rPr>
              <a:t> </a:t>
            </a:r>
            <a:r>
              <a:rPr lang="nl-NL" sz="1400" dirty="0" err="1">
                <a:solidFill>
                  <a:schemeClr val="tx1"/>
                </a:solidFill>
              </a:rPr>
              <a:t>final</a:t>
            </a:r>
            <a:r>
              <a:rPr lang="nl-NL" sz="1400" dirty="0">
                <a:solidFill>
                  <a:schemeClr val="tx1"/>
                </a:solidFill>
              </a:rPr>
              <a:t> dataset) </a:t>
            </a:r>
          </a:p>
        </p:txBody>
      </p:sp>
      <p:sp>
        <p:nvSpPr>
          <p:cNvPr id="13" name="Rectangle 12">
            <a:extLst>
              <a:ext uri="{FF2B5EF4-FFF2-40B4-BE49-F238E27FC236}">
                <a16:creationId xmlns:a16="http://schemas.microsoft.com/office/drawing/2014/main" id="{AFF0B2B3-C030-1CB1-440E-0AC03D06ABBD}"/>
              </a:ext>
            </a:extLst>
          </p:cNvPr>
          <p:cNvSpPr/>
          <p:nvPr/>
        </p:nvSpPr>
        <p:spPr>
          <a:xfrm>
            <a:off x="1359712" y="2123533"/>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Preprocessing of </a:t>
            </a:r>
            <a:r>
              <a:rPr lang="nl-NL" sz="1400" dirty="0" err="1">
                <a:solidFill>
                  <a:schemeClr val="tx1"/>
                </a:solidFill>
              </a:rPr>
              <a:t>raw</a:t>
            </a:r>
            <a:r>
              <a:rPr lang="nl-NL" sz="1400" dirty="0">
                <a:solidFill>
                  <a:schemeClr val="tx1"/>
                </a:solidFill>
              </a:rPr>
              <a:t> NIR data</a:t>
            </a:r>
          </a:p>
        </p:txBody>
      </p:sp>
      <p:sp>
        <p:nvSpPr>
          <p:cNvPr id="14" name="Rectangle 13">
            <a:extLst>
              <a:ext uri="{FF2B5EF4-FFF2-40B4-BE49-F238E27FC236}">
                <a16:creationId xmlns:a16="http://schemas.microsoft.com/office/drawing/2014/main" id="{D1D7634E-DEF8-100E-D912-2FD3C376EB68}"/>
              </a:ext>
            </a:extLst>
          </p:cNvPr>
          <p:cNvSpPr/>
          <p:nvPr/>
        </p:nvSpPr>
        <p:spPr>
          <a:xfrm>
            <a:off x="1359712" y="3414460"/>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Optimization</a:t>
            </a:r>
            <a:r>
              <a:rPr lang="nl-NL" sz="1400" dirty="0">
                <a:solidFill>
                  <a:schemeClr val="tx1"/>
                </a:solidFill>
              </a:rPr>
              <a:t> of </a:t>
            </a:r>
            <a:r>
              <a:rPr lang="nl-NL" sz="1400" dirty="0" err="1">
                <a:solidFill>
                  <a:schemeClr val="tx1"/>
                </a:solidFill>
              </a:rPr>
              <a:t>the</a:t>
            </a:r>
            <a:r>
              <a:rPr lang="nl-NL" sz="1400" dirty="0">
                <a:solidFill>
                  <a:schemeClr val="tx1"/>
                </a:solidFill>
              </a:rPr>
              <a:t> </a:t>
            </a:r>
            <a:r>
              <a:rPr lang="nl-NL" sz="1400" dirty="0" err="1">
                <a:solidFill>
                  <a:schemeClr val="tx1"/>
                </a:solidFill>
              </a:rPr>
              <a:t>number</a:t>
            </a:r>
            <a:r>
              <a:rPr lang="nl-NL" sz="1400" dirty="0">
                <a:solidFill>
                  <a:schemeClr val="tx1"/>
                </a:solidFill>
              </a:rPr>
              <a:t> of latent variables </a:t>
            </a:r>
            <a:r>
              <a:rPr lang="nl-NL" sz="1400" dirty="0" err="1">
                <a:solidFill>
                  <a:schemeClr val="tx1"/>
                </a:solidFill>
              </a:rPr>
              <a:t>by</a:t>
            </a:r>
            <a:r>
              <a:rPr lang="nl-NL" sz="1400" dirty="0">
                <a:solidFill>
                  <a:schemeClr val="tx1"/>
                </a:solidFill>
              </a:rPr>
              <a:t> PLSDA</a:t>
            </a:r>
          </a:p>
        </p:txBody>
      </p:sp>
      <p:sp>
        <p:nvSpPr>
          <p:cNvPr id="15" name="Rectangle 14">
            <a:extLst>
              <a:ext uri="{FF2B5EF4-FFF2-40B4-BE49-F238E27FC236}">
                <a16:creationId xmlns:a16="http://schemas.microsoft.com/office/drawing/2014/main" id="{0ABFBF29-4348-E723-2B34-040F7DDE6F81}"/>
              </a:ext>
            </a:extLst>
          </p:cNvPr>
          <p:cNvSpPr/>
          <p:nvPr/>
        </p:nvSpPr>
        <p:spPr>
          <a:xfrm>
            <a:off x="1359712" y="2955801"/>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Optimization</a:t>
            </a:r>
            <a:r>
              <a:rPr lang="nl-NL" sz="1400" dirty="0">
                <a:solidFill>
                  <a:schemeClr val="tx1"/>
                </a:solidFill>
              </a:rPr>
              <a:t> of </a:t>
            </a:r>
            <a:r>
              <a:rPr lang="nl-NL" sz="1400" dirty="0" err="1">
                <a:solidFill>
                  <a:schemeClr val="tx1"/>
                </a:solidFill>
              </a:rPr>
              <a:t>the</a:t>
            </a:r>
            <a:r>
              <a:rPr lang="nl-NL" sz="1400" dirty="0">
                <a:solidFill>
                  <a:schemeClr val="tx1"/>
                </a:solidFill>
              </a:rPr>
              <a:t> </a:t>
            </a:r>
            <a:r>
              <a:rPr lang="nl-NL" sz="1400" dirty="0" err="1">
                <a:solidFill>
                  <a:schemeClr val="tx1"/>
                </a:solidFill>
              </a:rPr>
              <a:t>number</a:t>
            </a:r>
            <a:r>
              <a:rPr lang="nl-NL" sz="1400" dirty="0">
                <a:solidFill>
                  <a:schemeClr val="tx1"/>
                </a:solidFill>
              </a:rPr>
              <a:t> of important variables </a:t>
            </a:r>
            <a:r>
              <a:rPr lang="nl-NL" sz="1400" dirty="0" err="1">
                <a:solidFill>
                  <a:schemeClr val="tx1"/>
                </a:solidFill>
              </a:rPr>
              <a:t>by</a:t>
            </a:r>
            <a:r>
              <a:rPr lang="nl-NL" sz="1400" dirty="0">
                <a:solidFill>
                  <a:schemeClr val="tx1"/>
                </a:solidFill>
              </a:rPr>
              <a:t> </a:t>
            </a:r>
            <a:r>
              <a:rPr lang="nl-NL" sz="1400" dirty="0" err="1">
                <a:solidFill>
                  <a:schemeClr val="tx1"/>
                </a:solidFill>
              </a:rPr>
              <a:t>CovSel</a:t>
            </a:r>
            <a:r>
              <a:rPr lang="nl-NL" sz="1400" dirty="0">
                <a:solidFill>
                  <a:schemeClr val="tx1"/>
                </a:solidFill>
              </a:rPr>
              <a:t> </a:t>
            </a:r>
            <a:r>
              <a:rPr lang="nl-NL" sz="1400" dirty="0" err="1">
                <a:solidFill>
                  <a:schemeClr val="tx1"/>
                </a:solidFill>
              </a:rPr>
              <a:t>algorithm</a:t>
            </a:r>
            <a:endParaRPr lang="nl-NL" sz="1400" dirty="0">
              <a:solidFill>
                <a:schemeClr val="tx1"/>
              </a:solidFill>
            </a:endParaRPr>
          </a:p>
        </p:txBody>
      </p:sp>
      <p:sp>
        <p:nvSpPr>
          <p:cNvPr id="17" name="Rectangle 16">
            <a:extLst>
              <a:ext uri="{FF2B5EF4-FFF2-40B4-BE49-F238E27FC236}">
                <a16:creationId xmlns:a16="http://schemas.microsoft.com/office/drawing/2014/main" id="{B0FEC236-BE2D-616E-8438-084929379228}"/>
              </a:ext>
            </a:extLst>
          </p:cNvPr>
          <p:cNvSpPr/>
          <p:nvPr/>
        </p:nvSpPr>
        <p:spPr>
          <a:xfrm>
            <a:off x="1359712" y="2542032"/>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Data split 70/30 in a </a:t>
            </a:r>
            <a:r>
              <a:rPr lang="nl-NL" sz="1400" dirty="0" err="1">
                <a:solidFill>
                  <a:schemeClr val="tx1"/>
                </a:solidFill>
              </a:rPr>
              <a:t>representative</a:t>
            </a:r>
            <a:r>
              <a:rPr lang="nl-NL" sz="1400" dirty="0">
                <a:solidFill>
                  <a:schemeClr val="tx1"/>
                </a:solidFill>
              </a:rPr>
              <a:t> way </a:t>
            </a:r>
            <a:r>
              <a:rPr lang="nl-NL" sz="1400" dirty="0" err="1">
                <a:solidFill>
                  <a:schemeClr val="tx1"/>
                </a:solidFill>
              </a:rPr>
              <a:t>for</a:t>
            </a:r>
            <a:r>
              <a:rPr lang="nl-NL" sz="1400" dirty="0">
                <a:solidFill>
                  <a:schemeClr val="tx1"/>
                </a:solidFill>
              </a:rPr>
              <a:t> </a:t>
            </a:r>
            <a:r>
              <a:rPr lang="nl-NL" sz="1400" dirty="0" err="1">
                <a:solidFill>
                  <a:schemeClr val="tx1"/>
                </a:solidFill>
              </a:rPr>
              <a:t>each</a:t>
            </a:r>
            <a:r>
              <a:rPr lang="nl-NL" sz="1400" dirty="0">
                <a:solidFill>
                  <a:schemeClr val="tx1"/>
                </a:solidFill>
              </a:rPr>
              <a:t> class</a:t>
            </a:r>
          </a:p>
        </p:txBody>
      </p:sp>
      <p:sp>
        <p:nvSpPr>
          <p:cNvPr id="18" name="Rectangle 17">
            <a:extLst>
              <a:ext uri="{FF2B5EF4-FFF2-40B4-BE49-F238E27FC236}">
                <a16:creationId xmlns:a16="http://schemas.microsoft.com/office/drawing/2014/main" id="{E0AADAC3-A070-00FF-1034-D6F372D80073}"/>
              </a:ext>
            </a:extLst>
          </p:cNvPr>
          <p:cNvSpPr/>
          <p:nvPr/>
        </p:nvSpPr>
        <p:spPr>
          <a:xfrm>
            <a:off x="1359712" y="3828229"/>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Prediction</a:t>
            </a:r>
            <a:r>
              <a:rPr lang="nl-NL" sz="1400" dirty="0">
                <a:solidFill>
                  <a:schemeClr val="tx1"/>
                </a:solidFill>
              </a:rPr>
              <a:t> </a:t>
            </a:r>
            <a:r>
              <a:rPr lang="nl-NL" sz="1400" dirty="0" err="1">
                <a:solidFill>
                  <a:schemeClr val="tx1"/>
                </a:solidFill>
              </a:rPr>
              <a:t>using</a:t>
            </a:r>
            <a:r>
              <a:rPr lang="nl-NL" sz="1400" dirty="0">
                <a:solidFill>
                  <a:schemeClr val="tx1"/>
                </a:solidFill>
              </a:rPr>
              <a:t> </a:t>
            </a:r>
            <a:r>
              <a:rPr lang="nl-NL" sz="1400" dirty="0" err="1">
                <a:solidFill>
                  <a:schemeClr val="tx1"/>
                </a:solidFill>
              </a:rPr>
              <a:t>an</a:t>
            </a:r>
            <a:r>
              <a:rPr lang="nl-NL" sz="1400" dirty="0">
                <a:solidFill>
                  <a:schemeClr val="tx1"/>
                </a:solidFill>
              </a:rPr>
              <a:t> independent test set</a:t>
            </a:r>
          </a:p>
        </p:txBody>
      </p:sp>
      <p:pic>
        <p:nvPicPr>
          <p:cNvPr id="23" name="Picture 22">
            <a:extLst>
              <a:ext uri="{FF2B5EF4-FFF2-40B4-BE49-F238E27FC236}">
                <a16:creationId xmlns:a16="http://schemas.microsoft.com/office/drawing/2014/main" id="{082FC8DF-480A-1B98-A51A-DDECC853909A}"/>
              </a:ext>
            </a:extLst>
          </p:cNvPr>
          <p:cNvPicPr>
            <a:picLocks noChangeAspect="1"/>
          </p:cNvPicPr>
          <p:nvPr/>
        </p:nvPicPr>
        <p:blipFill>
          <a:blip r:embed="rId4"/>
          <a:stretch>
            <a:fillRect/>
          </a:stretch>
        </p:blipFill>
        <p:spPr>
          <a:xfrm>
            <a:off x="160385" y="913565"/>
            <a:ext cx="457240" cy="463336"/>
          </a:xfrm>
          <a:prstGeom prst="rect">
            <a:avLst/>
          </a:prstGeom>
        </p:spPr>
      </p:pic>
      <p:pic>
        <p:nvPicPr>
          <p:cNvPr id="24" name="Content Placeholder 6">
            <a:extLst>
              <a:ext uri="{FF2B5EF4-FFF2-40B4-BE49-F238E27FC236}">
                <a16:creationId xmlns:a16="http://schemas.microsoft.com/office/drawing/2014/main" id="{FF305F09-0C38-9F52-0388-995502EEFABB}"/>
              </a:ext>
            </a:extLst>
          </p:cNvPr>
          <p:cNvPicPr>
            <a:picLocks noChangeAspect="1"/>
          </p:cNvPicPr>
          <p:nvPr/>
        </p:nvPicPr>
        <p:blipFill>
          <a:blip r:embed="rId3"/>
          <a:stretch>
            <a:fillRect/>
          </a:stretch>
        </p:blipFill>
        <p:spPr bwMode="auto">
          <a:xfrm>
            <a:off x="155257" y="1927248"/>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Content Placeholder 6">
            <a:extLst>
              <a:ext uri="{FF2B5EF4-FFF2-40B4-BE49-F238E27FC236}">
                <a16:creationId xmlns:a16="http://schemas.microsoft.com/office/drawing/2014/main" id="{E8708C22-CC93-588B-DD91-954733141861}"/>
              </a:ext>
            </a:extLst>
          </p:cNvPr>
          <p:cNvPicPr>
            <a:picLocks noChangeAspect="1"/>
          </p:cNvPicPr>
          <p:nvPr/>
        </p:nvPicPr>
        <p:blipFill>
          <a:blip r:embed="rId3"/>
          <a:stretch>
            <a:fillRect/>
          </a:stretch>
        </p:blipFill>
        <p:spPr bwMode="auto">
          <a:xfrm>
            <a:off x="168455" y="2407416"/>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Content Placeholder 6">
            <a:extLst>
              <a:ext uri="{FF2B5EF4-FFF2-40B4-BE49-F238E27FC236}">
                <a16:creationId xmlns:a16="http://schemas.microsoft.com/office/drawing/2014/main" id="{B82D764C-6B9A-6979-6BB8-2C1ABFF70414}"/>
              </a:ext>
            </a:extLst>
          </p:cNvPr>
          <p:cNvPicPr>
            <a:picLocks noChangeAspect="1"/>
          </p:cNvPicPr>
          <p:nvPr/>
        </p:nvPicPr>
        <p:blipFill>
          <a:blip r:embed="rId3"/>
          <a:stretch>
            <a:fillRect/>
          </a:stretch>
        </p:blipFill>
        <p:spPr bwMode="auto">
          <a:xfrm>
            <a:off x="175784" y="2855211"/>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Content Placeholder 6">
            <a:extLst>
              <a:ext uri="{FF2B5EF4-FFF2-40B4-BE49-F238E27FC236}">
                <a16:creationId xmlns:a16="http://schemas.microsoft.com/office/drawing/2014/main" id="{379C826F-7AFF-7C42-996F-600FF4BFE067}"/>
              </a:ext>
            </a:extLst>
          </p:cNvPr>
          <p:cNvPicPr>
            <a:picLocks noChangeAspect="1"/>
          </p:cNvPicPr>
          <p:nvPr/>
        </p:nvPicPr>
        <p:blipFill>
          <a:blip r:embed="rId3"/>
          <a:stretch>
            <a:fillRect/>
          </a:stretch>
        </p:blipFill>
        <p:spPr bwMode="auto">
          <a:xfrm>
            <a:off x="168455" y="3371494"/>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Content Placeholder 6">
            <a:extLst>
              <a:ext uri="{FF2B5EF4-FFF2-40B4-BE49-F238E27FC236}">
                <a16:creationId xmlns:a16="http://schemas.microsoft.com/office/drawing/2014/main" id="{56C70320-774C-4247-1D47-1A6D32F44708}"/>
              </a:ext>
            </a:extLst>
          </p:cNvPr>
          <p:cNvPicPr>
            <a:picLocks noChangeAspect="1"/>
          </p:cNvPicPr>
          <p:nvPr/>
        </p:nvPicPr>
        <p:blipFill>
          <a:blip r:embed="rId3"/>
          <a:stretch>
            <a:fillRect/>
          </a:stretch>
        </p:blipFill>
        <p:spPr bwMode="auto">
          <a:xfrm>
            <a:off x="181779" y="3826588"/>
            <a:ext cx="462368" cy="46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E7F25B46-EEF2-79EE-CD39-427C8DF46A1E}"/>
              </a:ext>
            </a:extLst>
          </p:cNvPr>
          <p:cNvSpPr/>
          <p:nvPr/>
        </p:nvSpPr>
        <p:spPr>
          <a:xfrm>
            <a:off x="1359712" y="4246728"/>
            <a:ext cx="6734176"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Evaluation of model </a:t>
            </a:r>
            <a:r>
              <a:rPr lang="nl-NL" sz="1400" dirty="0" err="1">
                <a:solidFill>
                  <a:schemeClr val="tx1"/>
                </a:solidFill>
              </a:rPr>
              <a:t>according</a:t>
            </a:r>
            <a:r>
              <a:rPr lang="nl-NL" sz="1400" dirty="0">
                <a:solidFill>
                  <a:schemeClr val="tx1"/>
                </a:solidFill>
              </a:rPr>
              <a:t> </a:t>
            </a:r>
            <a:r>
              <a:rPr lang="nl-NL" sz="1400" dirty="0" err="1">
                <a:solidFill>
                  <a:schemeClr val="tx1"/>
                </a:solidFill>
              </a:rPr>
              <a:t>to</a:t>
            </a:r>
            <a:r>
              <a:rPr lang="nl-NL" sz="1400" dirty="0">
                <a:solidFill>
                  <a:schemeClr val="tx1"/>
                </a:solidFill>
              </a:rPr>
              <a:t> </a:t>
            </a:r>
            <a:r>
              <a:rPr lang="nl-NL" sz="1400" dirty="0" err="1">
                <a:solidFill>
                  <a:schemeClr val="tx1"/>
                </a:solidFill>
              </a:rPr>
              <a:t>usual</a:t>
            </a:r>
            <a:r>
              <a:rPr lang="nl-NL" sz="1400" dirty="0">
                <a:solidFill>
                  <a:schemeClr val="tx1"/>
                </a:solidFill>
              </a:rPr>
              <a:t> </a:t>
            </a:r>
            <a:r>
              <a:rPr lang="nl-NL" sz="1400" dirty="0" err="1">
                <a:solidFill>
                  <a:schemeClr val="tx1"/>
                </a:solidFill>
              </a:rPr>
              <a:t>classification</a:t>
            </a:r>
            <a:r>
              <a:rPr lang="nl-NL" sz="1400" dirty="0">
                <a:solidFill>
                  <a:schemeClr val="tx1"/>
                </a:solidFill>
              </a:rPr>
              <a:t> parameters</a:t>
            </a:r>
          </a:p>
        </p:txBody>
      </p:sp>
      <p:sp>
        <p:nvSpPr>
          <p:cNvPr id="30" name="Arrow: Down 29">
            <a:extLst>
              <a:ext uri="{FF2B5EF4-FFF2-40B4-BE49-F238E27FC236}">
                <a16:creationId xmlns:a16="http://schemas.microsoft.com/office/drawing/2014/main" id="{088AE582-E41D-28F0-648A-C47B38C196DA}"/>
              </a:ext>
            </a:extLst>
          </p:cNvPr>
          <p:cNvSpPr/>
          <p:nvPr/>
        </p:nvSpPr>
        <p:spPr>
          <a:xfrm>
            <a:off x="685049" y="1013227"/>
            <a:ext cx="556688" cy="3348182"/>
          </a:xfrm>
          <a:prstGeom prst="down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33" name="Arrow: Bent-Up 32">
            <a:extLst>
              <a:ext uri="{FF2B5EF4-FFF2-40B4-BE49-F238E27FC236}">
                <a16:creationId xmlns:a16="http://schemas.microsoft.com/office/drawing/2014/main" id="{C6CDE830-33E7-D288-0733-DC2C346A13FC}"/>
              </a:ext>
            </a:extLst>
          </p:cNvPr>
          <p:cNvSpPr/>
          <p:nvPr/>
        </p:nvSpPr>
        <p:spPr>
          <a:xfrm>
            <a:off x="6614812" y="3779988"/>
            <a:ext cx="2529188" cy="1267628"/>
          </a:xfrm>
          <a:prstGeom prst="bentUp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35" name="TextBox 34">
            <a:extLst>
              <a:ext uri="{FF2B5EF4-FFF2-40B4-BE49-F238E27FC236}">
                <a16:creationId xmlns:a16="http://schemas.microsoft.com/office/drawing/2014/main" id="{AAE75484-9943-5D34-CC1D-8607FE483169}"/>
              </a:ext>
            </a:extLst>
          </p:cNvPr>
          <p:cNvSpPr txBox="1"/>
          <p:nvPr/>
        </p:nvSpPr>
        <p:spPr>
          <a:xfrm>
            <a:off x="5945718" y="246712"/>
            <a:ext cx="4572000" cy="369332"/>
          </a:xfrm>
          <a:prstGeom prst="rect">
            <a:avLst/>
          </a:prstGeom>
          <a:noFill/>
        </p:spPr>
        <p:txBody>
          <a:bodyPr wrap="square">
            <a:spAutoFit/>
          </a:bodyPr>
          <a:lstStyle/>
          <a:p>
            <a:r>
              <a:rPr lang="pt-BR" dirty="0"/>
              <a:t>R version 4.2.1 (2022-06-23 ucrt)</a:t>
            </a:r>
            <a:endParaRPr lang="nl-NL" dirty="0"/>
          </a:p>
        </p:txBody>
      </p:sp>
      <p:pic>
        <p:nvPicPr>
          <p:cNvPr id="1026" name="Picture 2">
            <a:extLst>
              <a:ext uri="{FF2B5EF4-FFF2-40B4-BE49-F238E27FC236}">
                <a16:creationId xmlns:a16="http://schemas.microsoft.com/office/drawing/2014/main" id="{FD3476AB-C65B-8B7F-1F3F-75C80D2D84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12" y="134420"/>
            <a:ext cx="1450292" cy="5088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DD466C-9998-0416-1925-D086E5E84556}"/>
              </a:ext>
            </a:extLst>
          </p:cNvPr>
          <p:cNvSpPr txBox="1"/>
          <p:nvPr/>
        </p:nvSpPr>
        <p:spPr>
          <a:xfrm>
            <a:off x="247361" y="1016255"/>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1</a:t>
            </a:r>
          </a:p>
        </p:txBody>
      </p:sp>
      <p:sp>
        <p:nvSpPr>
          <p:cNvPr id="5" name="TextBox 4">
            <a:extLst>
              <a:ext uri="{FF2B5EF4-FFF2-40B4-BE49-F238E27FC236}">
                <a16:creationId xmlns:a16="http://schemas.microsoft.com/office/drawing/2014/main" id="{4383D2FC-297D-4829-27C8-D8BCAE18DB79}"/>
              </a:ext>
            </a:extLst>
          </p:cNvPr>
          <p:cNvSpPr txBox="1"/>
          <p:nvPr/>
        </p:nvSpPr>
        <p:spPr>
          <a:xfrm>
            <a:off x="236202" y="1461601"/>
            <a:ext cx="394621" cy="302712"/>
          </a:xfrm>
          <a:prstGeom prst="rect">
            <a:avLst/>
          </a:prstGeom>
          <a:noFill/>
        </p:spPr>
        <p:txBody>
          <a:bodyPr wrap="square" rtlCol="0">
            <a:spAutoFit/>
          </a:bodyPr>
          <a:lstStyle/>
          <a:p>
            <a:pPr>
              <a:lnSpc>
                <a:spcPts val="1800"/>
              </a:lnSpc>
            </a:pPr>
            <a:r>
              <a:rPr lang="en-GB" sz="1400" dirty="0">
                <a:solidFill>
                  <a:schemeClr val="bg1"/>
                </a:solidFill>
                <a:latin typeface="Verdana" pitchFamily="34" charset="0"/>
              </a:rPr>
              <a:t>2</a:t>
            </a:r>
          </a:p>
        </p:txBody>
      </p:sp>
      <p:sp>
        <p:nvSpPr>
          <p:cNvPr id="6" name="TextBox 5">
            <a:extLst>
              <a:ext uri="{FF2B5EF4-FFF2-40B4-BE49-F238E27FC236}">
                <a16:creationId xmlns:a16="http://schemas.microsoft.com/office/drawing/2014/main" id="{1928F187-558B-037D-B64E-98E519F13669}"/>
              </a:ext>
            </a:extLst>
          </p:cNvPr>
          <p:cNvSpPr txBox="1"/>
          <p:nvPr/>
        </p:nvSpPr>
        <p:spPr>
          <a:xfrm>
            <a:off x="230990" y="2053009"/>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3</a:t>
            </a:r>
          </a:p>
        </p:txBody>
      </p:sp>
      <p:sp>
        <p:nvSpPr>
          <p:cNvPr id="7" name="TextBox 6">
            <a:extLst>
              <a:ext uri="{FF2B5EF4-FFF2-40B4-BE49-F238E27FC236}">
                <a16:creationId xmlns:a16="http://schemas.microsoft.com/office/drawing/2014/main" id="{700016ED-0F3D-8BE9-2752-45A4B850E8A7}"/>
              </a:ext>
            </a:extLst>
          </p:cNvPr>
          <p:cNvSpPr txBox="1"/>
          <p:nvPr/>
        </p:nvSpPr>
        <p:spPr>
          <a:xfrm>
            <a:off x="242091" y="2529341"/>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4</a:t>
            </a:r>
          </a:p>
        </p:txBody>
      </p:sp>
      <p:sp>
        <p:nvSpPr>
          <p:cNvPr id="8" name="TextBox 7">
            <a:extLst>
              <a:ext uri="{FF2B5EF4-FFF2-40B4-BE49-F238E27FC236}">
                <a16:creationId xmlns:a16="http://schemas.microsoft.com/office/drawing/2014/main" id="{BE19F5BC-A4E4-E380-C483-AB8B0187ABCB}"/>
              </a:ext>
            </a:extLst>
          </p:cNvPr>
          <p:cNvSpPr txBox="1"/>
          <p:nvPr/>
        </p:nvSpPr>
        <p:spPr>
          <a:xfrm>
            <a:off x="257728" y="2964333"/>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5</a:t>
            </a:r>
          </a:p>
        </p:txBody>
      </p:sp>
      <p:sp>
        <p:nvSpPr>
          <p:cNvPr id="9" name="TextBox 8">
            <a:extLst>
              <a:ext uri="{FF2B5EF4-FFF2-40B4-BE49-F238E27FC236}">
                <a16:creationId xmlns:a16="http://schemas.microsoft.com/office/drawing/2014/main" id="{87B31294-71DB-EED6-A625-AEF0B9A4F040}"/>
              </a:ext>
            </a:extLst>
          </p:cNvPr>
          <p:cNvSpPr txBox="1"/>
          <p:nvPr/>
        </p:nvSpPr>
        <p:spPr>
          <a:xfrm>
            <a:off x="230990" y="3481605"/>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6</a:t>
            </a:r>
          </a:p>
        </p:txBody>
      </p:sp>
      <p:sp>
        <p:nvSpPr>
          <p:cNvPr id="10" name="TextBox 9">
            <a:extLst>
              <a:ext uri="{FF2B5EF4-FFF2-40B4-BE49-F238E27FC236}">
                <a16:creationId xmlns:a16="http://schemas.microsoft.com/office/drawing/2014/main" id="{EFB8049E-D6D6-BB72-6005-B51074A01676}"/>
              </a:ext>
            </a:extLst>
          </p:cNvPr>
          <p:cNvSpPr txBox="1"/>
          <p:nvPr/>
        </p:nvSpPr>
        <p:spPr>
          <a:xfrm>
            <a:off x="261010" y="3926117"/>
            <a:ext cx="298480" cy="302712"/>
          </a:xfrm>
          <a:prstGeom prst="rect">
            <a:avLst/>
          </a:prstGeom>
          <a:noFill/>
        </p:spPr>
        <p:txBody>
          <a:bodyPr wrap="none" rtlCol="0">
            <a:spAutoFit/>
          </a:bodyPr>
          <a:lstStyle/>
          <a:p>
            <a:pPr>
              <a:lnSpc>
                <a:spcPts val="1800"/>
              </a:lnSpc>
            </a:pPr>
            <a:r>
              <a:rPr lang="en-GB" sz="1400" dirty="0">
                <a:solidFill>
                  <a:schemeClr val="bg1"/>
                </a:solidFill>
                <a:latin typeface="Verdana" pitchFamily="34" charset="0"/>
              </a:rPr>
              <a:t>7</a:t>
            </a:r>
          </a:p>
        </p:txBody>
      </p:sp>
      <p:sp>
        <p:nvSpPr>
          <p:cNvPr id="19" name="TextBox 18">
            <a:extLst>
              <a:ext uri="{FF2B5EF4-FFF2-40B4-BE49-F238E27FC236}">
                <a16:creationId xmlns:a16="http://schemas.microsoft.com/office/drawing/2014/main" id="{21202C3A-756B-0AF1-B828-CF1EA406EEE9}"/>
              </a:ext>
            </a:extLst>
          </p:cNvPr>
          <p:cNvSpPr txBox="1"/>
          <p:nvPr/>
        </p:nvSpPr>
        <p:spPr>
          <a:xfrm>
            <a:off x="1359712" y="1060801"/>
            <a:ext cx="6734176" cy="30271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lnSpc>
                <a:spcPts val="1800"/>
              </a:lnSpc>
            </a:pPr>
            <a:r>
              <a:rPr lang="en-GB" sz="1400" dirty="0">
                <a:latin typeface="Verdana" pitchFamily="34" charset="0"/>
              </a:rPr>
              <a:t>Visualization of spectra</a:t>
            </a:r>
          </a:p>
        </p:txBody>
      </p:sp>
      <p:pic>
        <p:nvPicPr>
          <p:cNvPr id="20" name="Picture 19">
            <a:extLst>
              <a:ext uri="{FF2B5EF4-FFF2-40B4-BE49-F238E27FC236}">
                <a16:creationId xmlns:a16="http://schemas.microsoft.com/office/drawing/2014/main" id="{793D9030-4BF9-CD65-6A3E-D89F4D5B264D}"/>
              </a:ext>
            </a:extLst>
          </p:cNvPr>
          <p:cNvPicPr>
            <a:picLocks noChangeAspect="1"/>
          </p:cNvPicPr>
          <p:nvPr/>
        </p:nvPicPr>
        <p:blipFill>
          <a:blip r:embed="rId6"/>
          <a:stretch>
            <a:fillRect/>
          </a:stretch>
        </p:blipFill>
        <p:spPr>
          <a:xfrm>
            <a:off x="182407" y="4288956"/>
            <a:ext cx="475529" cy="414564"/>
          </a:xfrm>
          <a:prstGeom prst="rect">
            <a:avLst/>
          </a:prstGeom>
        </p:spPr>
      </p:pic>
    </p:spTree>
    <p:extLst>
      <p:ext uri="{BB962C8B-B14F-4D97-AF65-F5344CB8AC3E}">
        <p14:creationId xmlns:p14="http://schemas.microsoft.com/office/powerpoint/2010/main" val="2251480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882-E27D-D06E-9328-7269057B26D5}"/>
              </a:ext>
            </a:extLst>
          </p:cNvPr>
          <p:cNvSpPr>
            <a:spLocks noGrp="1"/>
          </p:cNvSpPr>
          <p:nvPr>
            <p:ph type="title"/>
          </p:nvPr>
        </p:nvSpPr>
        <p:spPr>
          <a:xfrm>
            <a:off x="561600" y="169210"/>
            <a:ext cx="8330400" cy="584141"/>
          </a:xfrm>
        </p:spPr>
        <p:txBody>
          <a:bodyPr/>
          <a:lstStyle/>
          <a:p>
            <a:pPr algn="ctr"/>
            <a:r>
              <a:rPr lang="nl-NL" sz="2600" dirty="0" err="1"/>
              <a:t>Classification</a:t>
            </a:r>
            <a:r>
              <a:rPr lang="nl-NL" sz="2600" spc="170" dirty="0">
                <a:latin typeface="Times New Roman"/>
                <a:cs typeface="Times New Roman"/>
              </a:rPr>
              <a:t> </a:t>
            </a:r>
            <a:r>
              <a:rPr lang="nl-NL" sz="2600" dirty="0"/>
              <a:t>design</a:t>
            </a:r>
            <a:r>
              <a:rPr lang="nl-NL" sz="2600" spc="215" dirty="0">
                <a:latin typeface="Times New Roman"/>
                <a:cs typeface="Times New Roman"/>
              </a:rPr>
              <a:t> </a:t>
            </a:r>
            <a:r>
              <a:rPr lang="nl-NL" sz="2600" spc="-10" dirty="0" err="1"/>
              <a:t>scenarios</a:t>
            </a:r>
            <a:endParaRPr lang="nl-NL" dirty="0"/>
          </a:p>
        </p:txBody>
      </p:sp>
      <p:sp>
        <p:nvSpPr>
          <p:cNvPr id="4" name="Slide Number Placeholder 3">
            <a:extLst>
              <a:ext uri="{FF2B5EF4-FFF2-40B4-BE49-F238E27FC236}">
                <a16:creationId xmlns:a16="http://schemas.microsoft.com/office/drawing/2014/main" id="{27A43D1E-993E-81C5-1526-C96052A7B544}"/>
              </a:ext>
            </a:extLst>
          </p:cNvPr>
          <p:cNvSpPr>
            <a:spLocks noGrp="1"/>
          </p:cNvSpPr>
          <p:nvPr>
            <p:ph type="sldNum" sz="quarter" idx="12"/>
          </p:nvPr>
        </p:nvSpPr>
        <p:spPr/>
        <p:txBody>
          <a:bodyPr/>
          <a:lstStyle/>
          <a:p>
            <a:fld id="{7AD21F21-CD67-4A49-AEE5-41D1725A6586}" type="slidenum">
              <a:rPr lang="sr-Latn-RS" smtClean="0"/>
              <a:t>38</a:t>
            </a:fld>
            <a:endParaRPr lang="sr-Latn-RS"/>
          </a:p>
        </p:txBody>
      </p:sp>
      <p:sp>
        <p:nvSpPr>
          <p:cNvPr id="6" name="Rectangle 5">
            <a:extLst>
              <a:ext uri="{FF2B5EF4-FFF2-40B4-BE49-F238E27FC236}">
                <a16:creationId xmlns:a16="http://schemas.microsoft.com/office/drawing/2014/main" id="{5EE060C5-4A8F-CE2C-3937-0AE0F65BCECA}"/>
              </a:ext>
            </a:extLst>
          </p:cNvPr>
          <p:cNvSpPr/>
          <p:nvPr/>
        </p:nvSpPr>
        <p:spPr>
          <a:xfrm>
            <a:off x="908358" y="941931"/>
            <a:ext cx="1247775"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Intravariety</a:t>
            </a:r>
            <a:endParaRPr lang="nl-NL" sz="1400" dirty="0">
              <a:solidFill>
                <a:schemeClr val="tx1"/>
              </a:solidFill>
            </a:endParaRPr>
          </a:p>
        </p:txBody>
      </p:sp>
      <p:pic>
        <p:nvPicPr>
          <p:cNvPr id="9" name="Picture 8">
            <a:extLst>
              <a:ext uri="{FF2B5EF4-FFF2-40B4-BE49-F238E27FC236}">
                <a16:creationId xmlns:a16="http://schemas.microsoft.com/office/drawing/2014/main" id="{D0E2D056-598F-A385-3661-A56931F7FA7E}"/>
              </a:ext>
            </a:extLst>
          </p:cNvPr>
          <p:cNvPicPr>
            <a:picLocks noChangeAspect="1"/>
          </p:cNvPicPr>
          <p:nvPr/>
        </p:nvPicPr>
        <p:blipFill>
          <a:blip r:embed="rId3"/>
          <a:stretch>
            <a:fillRect/>
          </a:stretch>
        </p:blipFill>
        <p:spPr>
          <a:xfrm>
            <a:off x="4099509" y="3064229"/>
            <a:ext cx="1990927" cy="1990927"/>
          </a:xfrm>
          <a:prstGeom prst="rect">
            <a:avLst/>
          </a:prstGeom>
        </p:spPr>
      </p:pic>
      <p:pic>
        <p:nvPicPr>
          <p:cNvPr id="2050" name="Picture 2" descr="CAPPRICIA RZ F1 | Large vine tomato | Vegetable seeds | Rijk Zwaan">
            <a:extLst>
              <a:ext uri="{FF2B5EF4-FFF2-40B4-BE49-F238E27FC236}">
                <a16:creationId xmlns:a16="http://schemas.microsoft.com/office/drawing/2014/main" id="{4DF3DAD9-359E-343C-CBF8-CE0A78649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230" y="3019425"/>
            <a:ext cx="2124075" cy="21240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E9DDB2F-5B09-2460-338A-FE7FB3C7FA3E}"/>
              </a:ext>
            </a:extLst>
          </p:cNvPr>
          <p:cNvSpPr/>
          <p:nvPr/>
        </p:nvSpPr>
        <p:spPr>
          <a:xfrm>
            <a:off x="3566880" y="2571750"/>
            <a:ext cx="146685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Intervariety</a:t>
            </a:r>
            <a:endParaRPr lang="nl-NL" sz="1400" dirty="0">
              <a:solidFill>
                <a:schemeClr val="tx1"/>
              </a:solidFill>
            </a:endParaRPr>
          </a:p>
        </p:txBody>
      </p:sp>
      <p:sp>
        <p:nvSpPr>
          <p:cNvPr id="11" name="Arrow: Left-Right 10">
            <a:extLst>
              <a:ext uri="{FF2B5EF4-FFF2-40B4-BE49-F238E27FC236}">
                <a16:creationId xmlns:a16="http://schemas.microsoft.com/office/drawing/2014/main" id="{EDDA9B1C-5B78-319B-385F-BF264ADD89B4}"/>
              </a:ext>
            </a:extLst>
          </p:cNvPr>
          <p:cNvSpPr/>
          <p:nvPr/>
        </p:nvSpPr>
        <p:spPr>
          <a:xfrm>
            <a:off x="3963804" y="3148739"/>
            <a:ext cx="561975" cy="334313"/>
          </a:xfrm>
          <a:prstGeom prst="leftRightArrow">
            <a:avLst>
              <a:gd name="adj1" fmla="val 0"/>
              <a:gd name="adj2" fmla="val 50000"/>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pic>
        <p:nvPicPr>
          <p:cNvPr id="13" name="Picture 12">
            <a:extLst>
              <a:ext uri="{FF2B5EF4-FFF2-40B4-BE49-F238E27FC236}">
                <a16:creationId xmlns:a16="http://schemas.microsoft.com/office/drawing/2014/main" id="{93FEABFD-977B-E0E9-4381-53F7F7AC7271}"/>
              </a:ext>
            </a:extLst>
          </p:cNvPr>
          <p:cNvPicPr>
            <a:picLocks noChangeAspect="1"/>
          </p:cNvPicPr>
          <p:nvPr/>
        </p:nvPicPr>
        <p:blipFill>
          <a:blip r:embed="rId5"/>
          <a:stretch>
            <a:fillRect/>
          </a:stretch>
        </p:blipFill>
        <p:spPr>
          <a:xfrm>
            <a:off x="6152685" y="1466703"/>
            <a:ext cx="2605216" cy="1741399"/>
          </a:xfrm>
          <a:prstGeom prst="rect">
            <a:avLst/>
          </a:prstGeom>
        </p:spPr>
      </p:pic>
      <p:pic>
        <p:nvPicPr>
          <p:cNvPr id="15" name="Content Placeholder 14">
            <a:extLst>
              <a:ext uri="{FF2B5EF4-FFF2-40B4-BE49-F238E27FC236}">
                <a16:creationId xmlns:a16="http://schemas.microsoft.com/office/drawing/2014/main" id="{CCE79CCF-20EC-186F-F9AF-F3A810721F55}"/>
              </a:ext>
            </a:extLst>
          </p:cNvPr>
          <p:cNvPicPr>
            <a:picLocks noGrp="1" noChangeAspect="1"/>
          </p:cNvPicPr>
          <p:nvPr>
            <p:ph idx="1"/>
          </p:nvPr>
        </p:nvPicPr>
        <p:blipFill>
          <a:blip r:embed="rId6"/>
          <a:stretch>
            <a:fillRect/>
          </a:stretch>
        </p:blipFill>
        <p:spPr>
          <a:xfrm>
            <a:off x="386099" y="1358910"/>
            <a:ext cx="2292295" cy="1956986"/>
          </a:xfrm>
          <a:prstGeom prst="rect">
            <a:avLst/>
          </a:prstGeom>
        </p:spPr>
      </p:pic>
      <p:sp>
        <p:nvSpPr>
          <p:cNvPr id="16" name="Rectangle 15">
            <a:extLst>
              <a:ext uri="{FF2B5EF4-FFF2-40B4-BE49-F238E27FC236}">
                <a16:creationId xmlns:a16="http://schemas.microsoft.com/office/drawing/2014/main" id="{0ACEDA10-D829-E8BD-2548-2F0755A7E406}"/>
              </a:ext>
            </a:extLst>
          </p:cNvPr>
          <p:cNvSpPr/>
          <p:nvPr/>
        </p:nvSpPr>
        <p:spPr>
          <a:xfrm>
            <a:off x="6730869" y="903863"/>
            <a:ext cx="1448848"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Global model</a:t>
            </a:r>
          </a:p>
        </p:txBody>
      </p:sp>
    </p:spTree>
    <p:extLst>
      <p:ext uri="{BB962C8B-B14F-4D97-AF65-F5344CB8AC3E}">
        <p14:creationId xmlns:p14="http://schemas.microsoft.com/office/powerpoint/2010/main" val="2387882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4B3E-D51C-EDD2-BDE3-730D2AA575F9}"/>
              </a:ext>
            </a:extLst>
          </p:cNvPr>
          <p:cNvPicPr>
            <a:picLocks noChangeAspect="1"/>
          </p:cNvPicPr>
          <p:nvPr/>
        </p:nvPicPr>
        <p:blipFill>
          <a:blip r:embed="rId2"/>
          <a:stretch>
            <a:fillRect/>
          </a:stretch>
        </p:blipFill>
        <p:spPr>
          <a:xfrm>
            <a:off x="4486846" y="1161113"/>
            <a:ext cx="3976754" cy="3308784"/>
          </a:xfrm>
          <a:prstGeom prst="rect">
            <a:avLst/>
          </a:prstGeom>
        </p:spPr>
      </p:pic>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1"/>
            <a:ext cx="8330400" cy="487511"/>
          </a:xfrm>
        </p:spPr>
        <p:txBody>
          <a:bodyPr/>
          <a:lstStyle/>
          <a:p>
            <a:pPr algn="ctr"/>
            <a:r>
              <a:rPr lang="en-GB" dirty="0"/>
              <a:t>Results</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39</a:t>
            </a:fld>
            <a:endParaRPr lang="nl-NL"/>
          </a:p>
        </p:txBody>
      </p:sp>
    </p:spTree>
    <p:extLst>
      <p:ext uri="{BB962C8B-B14F-4D97-AF65-F5344CB8AC3E}">
        <p14:creationId xmlns:p14="http://schemas.microsoft.com/office/powerpoint/2010/main" val="325328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2"/>
            <a:ext cx="8330400" cy="533544"/>
          </a:xfrm>
        </p:spPr>
        <p:txBody>
          <a:bodyPr/>
          <a:lstStyle/>
          <a:p>
            <a:pPr algn="ctr"/>
            <a:r>
              <a:rPr lang="en-GB" dirty="0"/>
              <a:t>Problem definition</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4</a:t>
            </a:fld>
            <a:endParaRPr lang="nl-NL"/>
          </a:p>
        </p:txBody>
      </p:sp>
      <p:sp>
        <p:nvSpPr>
          <p:cNvPr id="8" name="TextBox 7">
            <a:extLst>
              <a:ext uri="{FF2B5EF4-FFF2-40B4-BE49-F238E27FC236}">
                <a16:creationId xmlns:a16="http://schemas.microsoft.com/office/drawing/2014/main" id="{FA50E6DD-AF9D-2330-D46B-1E61EC909EA5}"/>
              </a:ext>
            </a:extLst>
          </p:cNvPr>
          <p:cNvSpPr txBox="1"/>
          <p:nvPr/>
        </p:nvSpPr>
        <p:spPr>
          <a:xfrm>
            <a:off x="4149560" y="4674302"/>
            <a:ext cx="4548040" cy="533544"/>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Videos</a:t>
            </a:r>
            <a:r>
              <a:rPr lang="nl-NL" sz="1000" dirty="0">
                <a:latin typeface="Verdana" pitchFamily="34" charset="0"/>
              </a:rPr>
              <a:t> </a:t>
            </a:r>
            <a:r>
              <a:rPr lang="nl-NL" sz="1000" dirty="0" err="1">
                <a:latin typeface="Verdana" pitchFamily="34" charset="0"/>
              </a:rPr>
              <a:t>recorded</a:t>
            </a:r>
            <a:r>
              <a:rPr lang="nl-NL" sz="1000" dirty="0">
                <a:latin typeface="Verdana" pitchFamily="34" charset="0"/>
              </a:rPr>
              <a:t> </a:t>
            </a:r>
            <a:r>
              <a:rPr lang="nl-NL" sz="1000" dirty="0" err="1">
                <a:latin typeface="Verdana" pitchFamily="34" charset="0"/>
              </a:rPr>
              <a:t>by</a:t>
            </a:r>
            <a:r>
              <a:rPr lang="nl-NL" sz="1000" dirty="0">
                <a:latin typeface="Verdana" pitchFamily="34" charset="0"/>
              </a:rPr>
              <a:t> me </a:t>
            </a:r>
            <a:r>
              <a:rPr lang="nl-NL" sz="1000" dirty="0" err="1">
                <a:latin typeface="Verdana" pitchFamily="34" charset="0"/>
              </a:rPr>
              <a:t>under</a:t>
            </a:r>
            <a:r>
              <a:rPr lang="nl-NL" sz="1000" dirty="0">
                <a:latin typeface="Verdana" pitchFamily="34" charset="0"/>
              </a:rPr>
              <a:t> project </a:t>
            </a:r>
            <a:r>
              <a:rPr lang="nl-NL" sz="1000" dirty="0" err="1">
                <a:latin typeface="Verdana" pitchFamily="34" charset="0"/>
              </a:rPr>
              <a:t>number</a:t>
            </a:r>
            <a:r>
              <a:rPr lang="nl-NL" sz="1000" dirty="0">
                <a:latin typeface="Verdana" pitchFamily="34" charset="0"/>
              </a:rPr>
              <a:t> </a:t>
            </a:r>
            <a:r>
              <a:rPr lang="en-US" sz="1000" dirty="0">
                <a:solidFill>
                  <a:srgbClr val="000000"/>
                </a:solidFill>
                <a:effectLst/>
                <a:latin typeface="Verdana" panose="020B0604030504040204" pitchFamily="34" charset="0"/>
                <a:ea typeface="Calibri" panose="020F0502020204030204" pitchFamily="34" charset="0"/>
              </a:rPr>
              <a:t>6230217000</a:t>
            </a:r>
            <a:endParaRPr lang="nl-NL" sz="1000" dirty="0">
              <a:effectLst/>
              <a:latin typeface="Calibri" panose="020F0502020204030204" pitchFamily="34" charset="0"/>
              <a:ea typeface="Calibri" panose="020F0502020204030204" pitchFamily="34" charset="0"/>
            </a:endParaRPr>
          </a:p>
          <a:p>
            <a:pPr>
              <a:lnSpc>
                <a:spcPts val="1800"/>
              </a:lnSpc>
            </a:pPr>
            <a:endParaRPr lang="nl-NL" sz="1400" dirty="0">
              <a:latin typeface="Verdana" pitchFamily="34" charset="0"/>
            </a:endParaRPr>
          </a:p>
        </p:txBody>
      </p:sp>
      <p:sp>
        <p:nvSpPr>
          <p:cNvPr id="9" name="AutoShape 4">
            <a:extLst>
              <a:ext uri="{FF2B5EF4-FFF2-40B4-BE49-F238E27FC236}">
                <a16:creationId xmlns:a16="http://schemas.microsoft.com/office/drawing/2014/main" id="{345FEF57-F14B-2EAD-31CD-D4FB2B8E024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9">
            <a:extLst>
              <a:ext uri="{FF2B5EF4-FFF2-40B4-BE49-F238E27FC236}">
                <a16:creationId xmlns:a16="http://schemas.microsoft.com/office/drawing/2014/main" id="{C54E7072-D57D-1C64-0D82-06E8E0341DBD}"/>
              </a:ext>
            </a:extLst>
          </p:cNvPr>
          <p:cNvPicPr>
            <a:picLocks noChangeAspect="1"/>
          </p:cNvPicPr>
          <p:nvPr/>
        </p:nvPicPr>
        <p:blipFill>
          <a:blip r:embed="rId7"/>
          <a:stretch>
            <a:fillRect/>
          </a:stretch>
        </p:blipFill>
        <p:spPr>
          <a:xfrm>
            <a:off x="680400" y="1883528"/>
            <a:ext cx="1986844" cy="1797119"/>
          </a:xfrm>
          <a:prstGeom prst="rect">
            <a:avLst/>
          </a:prstGeom>
        </p:spPr>
      </p:pic>
      <p:pic>
        <p:nvPicPr>
          <p:cNvPr id="5" name="WhatsApp Video 2023-08-23 at 22.38.39">
            <a:hlinkClick r:id="" action="ppaction://media"/>
            <a:extLst>
              <a:ext uri="{FF2B5EF4-FFF2-40B4-BE49-F238E27FC236}">
                <a16:creationId xmlns:a16="http://schemas.microsoft.com/office/drawing/2014/main" id="{B266160F-3051-2BF0-3624-2E97C097181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91258" y="1169170"/>
            <a:ext cx="2183567" cy="3224180"/>
          </a:xfrm>
          <a:prstGeom prst="rect">
            <a:avLst/>
          </a:prstGeom>
        </p:spPr>
      </p:pic>
      <p:pic>
        <p:nvPicPr>
          <p:cNvPr id="7" name="WhatsApp Video 2023-08-23 at 22.38.39 (2)">
            <a:hlinkClick r:id="" action="ppaction://media"/>
            <a:extLst>
              <a:ext uri="{FF2B5EF4-FFF2-40B4-BE49-F238E27FC236}">
                <a16:creationId xmlns:a16="http://schemas.microsoft.com/office/drawing/2014/main" id="{37BC8A91-C321-B6C4-3DA7-0F63AF6EBFD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87564" y="1207427"/>
            <a:ext cx="1848889" cy="3224180"/>
          </a:xfrm>
          <a:prstGeom prst="rect">
            <a:avLst/>
          </a:prstGeom>
        </p:spPr>
      </p:pic>
    </p:spTree>
    <p:extLst>
      <p:ext uri="{BB962C8B-B14F-4D97-AF65-F5344CB8AC3E}">
        <p14:creationId xmlns:p14="http://schemas.microsoft.com/office/powerpoint/2010/main" val="15772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6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5820A-AE7F-E155-C7F7-808ACB3C660F}"/>
              </a:ext>
            </a:extLst>
          </p:cNvPr>
          <p:cNvPicPr>
            <a:picLocks noChangeAspect="1"/>
          </p:cNvPicPr>
          <p:nvPr/>
        </p:nvPicPr>
        <p:blipFill>
          <a:blip r:embed="rId2"/>
          <a:stretch>
            <a:fillRect/>
          </a:stretch>
        </p:blipFill>
        <p:spPr>
          <a:xfrm>
            <a:off x="337036" y="1380029"/>
            <a:ext cx="3899814" cy="2746217"/>
          </a:xfrm>
          <a:prstGeom prst="rect">
            <a:avLst/>
          </a:prstGeom>
        </p:spPr>
      </p:pic>
      <p:sp>
        <p:nvSpPr>
          <p:cNvPr id="3" name="Title 2">
            <a:extLst>
              <a:ext uri="{FF2B5EF4-FFF2-40B4-BE49-F238E27FC236}">
                <a16:creationId xmlns:a16="http://schemas.microsoft.com/office/drawing/2014/main" id="{6F0FB4A1-D445-0650-142D-2E16D5888565}"/>
              </a:ext>
            </a:extLst>
          </p:cNvPr>
          <p:cNvSpPr>
            <a:spLocks noGrp="1"/>
          </p:cNvSpPr>
          <p:nvPr>
            <p:ph type="title"/>
          </p:nvPr>
        </p:nvSpPr>
        <p:spPr>
          <a:xfrm>
            <a:off x="561600" y="169210"/>
            <a:ext cx="8330400" cy="576832"/>
          </a:xfrm>
        </p:spPr>
        <p:txBody>
          <a:bodyPr/>
          <a:lstStyle/>
          <a:p>
            <a:pPr algn="ctr"/>
            <a:r>
              <a:rPr lang="nl-NL" dirty="0" err="1"/>
              <a:t>Segmentation</a:t>
            </a:r>
            <a:r>
              <a:rPr lang="nl-NL" dirty="0"/>
              <a:t> </a:t>
            </a:r>
            <a:r>
              <a:rPr lang="nl-NL" dirty="0" err="1"/>
              <a:t>and</a:t>
            </a:r>
            <a:r>
              <a:rPr lang="nl-NL" dirty="0"/>
              <a:t> </a:t>
            </a:r>
            <a:r>
              <a:rPr lang="nl-NL" dirty="0" err="1"/>
              <a:t>extraction</a:t>
            </a:r>
            <a:r>
              <a:rPr lang="nl-NL" dirty="0"/>
              <a:t> of NIR spectra</a:t>
            </a:r>
          </a:p>
        </p:txBody>
      </p:sp>
      <p:sp>
        <p:nvSpPr>
          <p:cNvPr id="4" name="Slide Number Placeholder 3">
            <a:extLst>
              <a:ext uri="{FF2B5EF4-FFF2-40B4-BE49-F238E27FC236}">
                <a16:creationId xmlns:a16="http://schemas.microsoft.com/office/drawing/2014/main" id="{D650FB82-AA2C-AD89-439B-DC1105E1884A}"/>
              </a:ext>
            </a:extLst>
          </p:cNvPr>
          <p:cNvSpPr>
            <a:spLocks noGrp="1"/>
          </p:cNvSpPr>
          <p:nvPr>
            <p:ph type="sldNum" sz="quarter" idx="11"/>
          </p:nvPr>
        </p:nvSpPr>
        <p:spPr/>
        <p:txBody>
          <a:bodyPr/>
          <a:lstStyle/>
          <a:p>
            <a:pPr algn="r"/>
            <a:fld id="{F25965E0-7062-474C-8671-DB3A3CE669B0}" type="slidenum">
              <a:rPr lang="nl-NL" smtClean="0"/>
              <a:pPr algn="r"/>
              <a:t>40</a:t>
            </a:fld>
            <a:endParaRPr lang="nl-NL"/>
          </a:p>
        </p:txBody>
      </p:sp>
      <p:pic>
        <p:nvPicPr>
          <p:cNvPr id="7" name="Picture 6" descr="A blue and green object with arrows pointing at the center&#10;&#10;Description automatically generated">
            <a:extLst>
              <a:ext uri="{FF2B5EF4-FFF2-40B4-BE49-F238E27FC236}">
                <a16:creationId xmlns:a16="http://schemas.microsoft.com/office/drawing/2014/main" id="{0AD5EA70-CDBE-C43D-9941-2E5CF1F0D0E7}"/>
              </a:ext>
            </a:extLst>
          </p:cNvPr>
          <p:cNvPicPr>
            <a:picLocks noChangeAspect="1"/>
          </p:cNvPicPr>
          <p:nvPr/>
        </p:nvPicPr>
        <p:blipFill>
          <a:blip r:embed="rId3"/>
          <a:stretch>
            <a:fillRect/>
          </a:stretch>
        </p:blipFill>
        <p:spPr>
          <a:xfrm>
            <a:off x="4957708" y="1380029"/>
            <a:ext cx="3739892" cy="2713915"/>
          </a:xfrm>
          <a:prstGeom prst="rect">
            <a:avLst/>
          </a:prstGeom>
        </p:spPr>
      </p:pic>
      <p:sp>
        <p:nvSpPr>
          <p:cNvPr id="9" name="TextBox 8">
            <a:extLst>
              <a:ext uri="{FF2B5EF4-FFF2-40B4-BE49-F238E27FC236}">
                <a16:creationId xmlns:a16="http://schemas.microsoft.com/office/drawing/2014/main" id="{847D9A1B-FE70-1F4D-B8E6-BE17409CEA99}"/>
              </a:ext>
            </a:extLst>
          </p:cNvPr>
          <p:cNvSpPr txBox="1"/>
          <p:nvPr/>
        </p:nvSpPr>
        <p:spPr>
          <a:xfrm>
            <a:off x="5734878" y="4317563"/>
            <a:ext cx="4572000" cy="646331"/>
          </a:xfrm>
          <a:prstGeom prst="rect">
            <a:avLst/>
          </a:prstGeom>
          <a:noFill/>
        </p:spPr>
        <p:txBody>
          <a:bodyPr wrap="square">
            <a:spAutoFit/>
          </a:bodyPr>
          <a:lstStyle/>
          <a:p>
            <a:r>
              <a:rPr lang="nb-NO" dirty="0"/>
              <a:t>Villiers, Hendrik de &lt;hendrik.devilliers@wur.nl&gt;</a:t>
            </a:r>
            <a:endParaRPr lang="nl-NL" dirty="0"/>
          </a:p>
        </p:txBody>
      </p:sp>
    </p:spTree>
    <p:extLst>
      <p:ext uri="{BB962C8B-B14F-4D97-AF65-F5344CB8AC3E}">
        <p14:creationId xmlns:p14="http://schemas.microsoft.com/office/powerpoint/2010/main" val="265246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9FB0-37D4-1B20-768C-AD47AD3D7AD3}"/>
              </a:ext>
            </a:extLst>
          </p:cNvPr>
          <p:cNvSpPr>
            <a:spLocks noGrp="1"/>
          </p:cNvSpPr>
          <p:nvPr>
            <p:ph type="title"/>
          </p:nvPr>
        </p:nvSpPr>
        <p:spPr>
          <a:xfrm>
            <a:off x="585686" y="250784"/>
            <a:ext cx="8244675" cy="576832"/>
          </a:xfrm>
        </p:spPr>
        <p:txBody>
          <a:bodyPr/>
          <a:lstStyle/>
          <a:p>
            <a:r>
              <a:rPr lang="en-GB" sz="2000" dirty="0"/>
              <a:t>        Part 3: Spectra </a:t>
            </a:r>
            <a:r>
              <a:rPr lang="en-GB" sz="2000" dirty="0" err="1"/>
              <a:t>pretreatments</a:t>
            </a:r>
            <a:endParaRPr lang="en-GB" sz="2000" dirty="0"/>
          </a:p>
        </p:txBody>
      </p:sp>
      <p:pic>
        <p:nvPicPr>
          <p:cNvPr id="5" name="Content Placeholder 4">
            <a:extLst>
              <a:ext uri="{FF2B5EF4-FFF2-40B4-BE49-F238E27FC236}">
                <a16:creationId xmlns:a16="http://schemas.microsoft.com/office/drawing/2014/main" id="{CF6BCD70-5CE1-5917-67CA-79385368BB72}"/>
              </a:ext>
            </a:extLst>
          </p:cNvPr>
          <p:cNvPicPr>
            <a:picLocks noGrp="1" noChangeAspect="1"/>
          </p:cNvPicPr>
          <p:nvPr>
            <p:ph idx="1"/>
          </p:nvPr>
        </p:nvPicPr>
        <p:blipFill rotWithShape="1">
          <a:blip r:embed="rId3"/>
          <a:srcRect l="935" r="9548"/>
          <a:stretch/>
        </p:blipFill>
        <p:spPr>
          <a:xfrm>
            <a:off x="585686" y="1254321"/>
            <a:ext cx="3469071" cy="2396365"/>
          </a:xfrm>
          <a:prstGeom prst="rect">
            <a:avLst/>
          </a:prstGeom>
        </p:spPr>
      </p:pic>
      <p:sp>
        <p:nvSpPr>
          <p:cNvPr id="4" name="Slide Number Placeholder 3">
            <a:extLst>
              <a:ext uri="{FF2B5EF4-FFF2-40B4-BE49-F238E27FC236}">
                <a16:creationId xmlns:a16="http://schemas.microsoft.com/office/drawing/2014/main" id="{C065E57F-1FA0-A8FB-8DCA-6D59992FA19E}"/>
              </a:ext>
            </a:extLst>
          </p:cNvPr>
          <p:cNvSpPr>
            <a:spLocks noGrp="1"/>
          </p:cNvSpPr>
          <p:nvPr>
            <p:ph type="sldNum" sz="quarter" idx="12"/>
          </p:nvPr>
        </p:nvSpPr>
        <p:spPr/>
        <p:txBody>
          <a:bodyPr/>
          <a:lstStyle/>
          <a:p>
            <a:fld id="{7AD21F21-CD67-4A49-AEE5-41D1725A6586}" type="slidenum">
              <a:rPr lang="sr-Latn-RS" smtClean="0"/>
              <a:t>41</a:t>
            </a:fld>
            <a:endParaRPr lang="sr-Latn-RS"/>
          </a:p>
        </p:txBody>
      </p:sp>
      <p:pic>
        <p:nvPicPr>
          <p:cNvPr id="9" name="Picture 8">
            <a:extLst>
              <a:ext uri="{FF2B5EF4-FFF2-40B4-BE49-F238E27FC236}">
                <a16:creationId xmlns:a16="http://schemas.microsoft.com/office/drawing/2014/main" id="{F94C9FA4-DD78-F588-2AAB-4AFF586E52BB}"/>
              </a:ext>
            </a:extLst>
          </p:cNvPr>
          <p:cNvPicPr>
            <a:picLocks noChangeAspect="1"/>
          </p:cNvPicPr>
          <p:nvPr/>
        </p:nvPicPr>
        <p:blipFill>
          <a:blip r:embed="rId4"/>
          <a:stretch>
            <a:fillRect/>
          </a:stretch>
        </p:blipFill>
        <p:spPr>
          <a:xfrm>
            <a:off x="585686" y="250784"/>
            <a:ext cx="534182" cy="466349"/>
          </a:xfrm>
          <a:prstGeom prst="rect">
            <a:avLst/>
          </a:prstGeom>
        </p:spPr>
      </p:pic>
      <p:pic>
        <p:nvPicPr>
          <p:cNvPr id="6" name="Picture 5">
            <a:extLst>
              <a:ext uri="{FF2B5EF4-FFF2-40B4-BE49-F238E27FC236}">
                <a16:creationId xmlns:a16="http://schemas.microsoft.com/office/drawing/2014/main" id="{E89EC977-09AC-E57F-1A33-29483AFEC2F0}"/>
              </a:ext>
            </a:extLst>
          </p:cNvPr>
          <p:cNvPicPr>
            <a:picLocks noChangeAspect="1"/>
          </p:cNvPicPr>
          <p:nvPr/>
        </p:nvPicPr>
        <p:blipFill rotWithShape="1">
          <a:blip r:embed="rId5"/>
          <a:srcRect r="11084"/>
          <a:stretch/>
        </p:blipFill>
        <p:spPr>
          <a:xfrm>
            <a:off x="5017587" y="1302762"/>
            <a:ext cx="3446013" cy="2396365"/>
          </a:xfrm>
          <a:prstGeom prst="rect">
            <a:avLst/>
          </a:prstGeom>
        </p:spPr>
      </p:pic>
      <p:sp>
        <p:nvSpPr>
          <p:cNvPr id="7" name="Rectangle 6">
            <a:extLst>
              <a:ext uri="{FF2B5EF4-FFF2-40B4-BE49-F238E27FC236}">
                <a16:creationId xmlns:a16="http://schemas.microsoft.com/office/drawing/2014/main" id="{9BEFCFA6-14D4-686B-C58D-D4F0991F562B}"/>
              </a:ext>
            </a:extLst>
          </p:cNvPr>
          <p:cNvSpPr/>
          <p:nvPr/>
        </p:nvSpPr>
        <p:spPr>
          <a:xfrm>
            <a:off x="1916797" y="1048019"/>
            <a:ext cx="112395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Cappricia</a:t>
            </a:r>
            <a:endParaRPr lang="nl-NL" sz="1400" dirty="0">
              <a:solidFill>
                <a:schemeClr val="tx1"/>
              </a:solidFill>
            </a:endParaRPr>
          </a:p>
        </p:txBody>
      </p:sp>
      <p:sp>
        <p:nvSpPr>
          <p:cNvPr id="8" name="TextBox 7">
            <a:extLst>
              <a:ext uri="{FF2B5EF4-FFF2-40B4-BE49-F238E27FC236}">
                <a16:creationId xmlns:a16="http://schemas.microsoft.com/office/drawing/2014/main" id="{49FA2230-C186-AD2E-3320-2099B65A8DA8}"/>
              </a:ext>
            </a:extLst>
          </p:cNvPr>
          <p:cNvSpPr txBox="1"/>
          <p:nvPr/>
        </p:nvSpPr>
        <p:spPr>
          <a:xfrm>
            <a:off x="6508059" y="939676"/>
            <a:ext cx="854978"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Provine</a:t>
            </a:r>
            <a:endParaRPr lang="nl-NL" sz="1400" dirty="0">
              <a:latin typeface="Verdana" pitchFamily="34" charset="0"/>
            </a:endParaRPr>
          </a:p>
        </p:txBody>
      </p:sp>
      <p:sp>
        <p:nvSpPr>
          <p:cNvPr id="10" name="TextBox 9">
            <a:extLst>
              <a:ext uri="{FF2B5EF4-FFF2-40B4-BE49-F238E27FC236}">
                <a16:creationId xmlns:a16="http://schemas.microsoft.com/office/drawing/2014/main" id="{3507D1F6-48CF-C03F-4198-360DDCD864B0}"/>
              </a:ext>
            </a:extLst>
          </p:cNvPr>
          <p:cNvSpPr txBox="1"/>
          <p:nvPr/>
        </p:nvSpPr>
        <p:spPr>
          <a:xfrm>
            <a:off x="3324247" y="3483492"/>
            <a:ext cx="4572000" cy="369332"/>
          </a:xfrm>
          <a:prstGeom prst="rect">
            <a:avLst/>
          </a:prstGeom>
          <a:noFill/>
        </p:spPr>
        <p:txBody>
          <a:bodyPr wrap="square">
            <a:spAutoFit/>
          </a:bodyPr>
          <a:lstStyle/>
          <a:p>
            <a:r>
              <a:rPr lang="nl-NL" dirty="0"/>
              <a:t>A(</a:t>
            </a:r>
            <a:r>
              <a:rPr lang="el-GR" dirty="0"/>
              <a:t>λ) = </a:t>
            </a:r>
            <a:r>
              <a:rPr lang="nl-NL" dirty="0"/>
              <a:t>k</a:t>
            </a:r>
            <a:r>
              <a:rPr lang="el-GR" dirty="0"/>
              <a:t>ε(λ)</a:t>
            </a:r>
            <a:r>
              <a:rPr lang="nl-NL" dirty="0"/>
              <a:t>LC + Af (</a:t>
            </a:r>
            <a:r>
              <a:rPr lang="el-GR" dirty="0"/>
              <a:t>λ) + </a:t>
            </a:r>
            <a:r>
              <a:rPr lang="nl-NL" dirty="0"/>
              <a:t>Ab(</a:t>
            </a:r>
            <a:r>
              <a:rPr lang="el-GR" dirty="0"/>
              <a:t>λ)  </a:t>
            </a:r>
            <a:endParaRPr lang="nl-NL" dirty="0"/>
          </a:p>
        </p:txBody>
      </p:sp>
      <p:sp>
        <p:nvSpPr>
          <p:cNvPr id="12" name="TextBox 11">
            <a:extLst>
              <a:ext uri="{FF2B5EF4-FFF2-40B4-BE49-F238E27FC236}">
                <a16:creationId xmlns:a16="http://schemas.microsoft.com/office/drawing/2014/main" id="{C0C0AE99-6446-9DC7-6A87-B85B1963C15E}"/>
              </a:ext>
            </a:extLst>
          </p:cNvPr>
          <p:cNvSpPr txBox="1"/>
          <p:nvPr/>
        </p:nvSpPr>
        <p:spPr>
          <a:xfrm>
            <a:off x="158571" y="3889179"/>
            <a:ext cx="8985429" cy="753732"/>
          </a:xfrm>
          <a:prstGeom prst="rect">
            <a:avLst/>
          </a:prstGeom>
          <a:noFill/>
        </p:spPr>
        <p:txBody>
          <a:bodyPr wrap="square">
            <a:spAutoFit/>
          </a:bodyPr>
          <a:lstStyle/>
          <a:p>
            <a:pPr>
              <a:lnSpc>
                <a:spcPct val="150000"/>
              </a:lnSpc>
              <a:spcAft>
                <a:spcPts val="800"/>
              </a:spcAft>
            </a:pPr>
            <a:r>
              <a:rPr lang="en-GB" sz="1000" i="1" dirty="0">
                <a:effectLst/>
                <a:latin typeface="Verdana" panose="020B0604030504040204" pitchFamily="34" charset="0"/>
                <a:ea typeface="Calibri" panose="020F0502020204030204" pitchFamily="34" charset="0"/>
                <a:cs typeface="Times New Roman" panose="02020603050405020304" pitchFamily="18" charset="0"/>
              </a:rPr>
              <a:t>Where,  A: Absorbance; λ:  Wavelength; A(λ): Absorbance at a particular wavelength  k: multiplicative effect; ε: Molar absorption coefficient (M</a:t>
            </a:r>
            <a:r>
              <a:rPr lang="en-GB" sz="1000" i="1" baseline="30000" dirty="0">
                <a:effectLst/>
                <a:latin typeface="Verdana" panose="020B0604030504040204" pitchFamily="34" charset="0"/>
                <a:ea typeface="Calibri" panose="020F0502020204030204" pitchFamily="34" charset="0"/>
                <a:cs typeface="Times New Roman" panose="02020603050405020304" pitchFamily="18" charset="0"/>
              </a:rPr>
              <a:t>-1</a:t>
            </a:r>
            <a:r>
              <a:rPr lang="en-GB" sz="1000" i="1" dirty="0">
                <a:effectLst/>
                <a:latin typeface="Verdana" panose="020B0604030504040204" pitchFamily="34" charset="0"/>
                <a:ea typeface="Calibri" panose="020F0502020204030204" pitchFamily="34" charset="0"/>
                <a:cs typeface="Times New Roman" panose="02020603050405020304" pitchFamily="18" charset="0"/>
              </a:rPr>
              <a:t> cm</a:t>
            </a:r>
            <a:r>
              <a:rPr lang="en-GB" sz="1000" i="1" baseline="30000" dirty="0">
                <a:effectLst/>
                <a:latin typeface="Verdana" panose="020B0604030504040204" pitchFamily="34" charset="0"/>
                <a:ea typeface="Calibri" panose="020F0502020204030204" pitchFamily="34" charset="0"/>
                <a:cs typeface="Times New Roman" panose="02020603050405020304" pitchFamily="18" charset="0"/>
              </a:rPr>
              <a:t>-1</a:t>
            </a:r>
            <a:r>
              <a:rPr lang="en-GB" sz="1000" i="1" dirty="0">
                <a:effectLst/>
                <a:latin typeface="Verdana" panose="020B0604030504040204" pitchFamily="34" charset="0"/>
                <a:ea typeface="Calibri" panose="020F0502020204030204" pitchFamily="34" charset="0"/>
                <a:cs typeface="Times New Roman" panose="02020603050405020304" pitchFamily="18" charset="0"/>
              </a:rPr>
              <a:t>); </a:t>
            </a:r>
            <a:r>
              <a:rPr lang="en-US" sz="1000" i="1" dirty="0">
                <a:effectLst/>
                <a:latin typeface="Verdana" panose="020B0604030504040204" pitchFamily="34" charset="0"/>
                <a:ea typeface="Calibri" panose="020F0502020204030204" pitchFamily="34" charset="0"/>
                <a:cs typeface="Times New Roman" panose="02020603050405020304" pitchFamily="18" charset="0"/>
              </a:rPr>
              <a:t>L: Optical path length (cm)</a:t>
            </a:r>
            <a:r>
              <a:rPr lang="nl-NL" sz="1000" dirty="0">
                <a:latin typeface="Verdana" panose="020B0604030504040204" pitchFamily="34" charset="0"/>
                <a:ea typeface="Calibri" panose="020F0502020204030204" pitchFamily="34" charset="0"/>
                <a:cs typeface="Times New Roman" panose="02020603050405020304" pitchFamily="18" charset="0"/>
              </a:rPr>
              <a:t> </a:t>
            </a:r>
            <a:r>
              <a:rPr lang="en-US" sz="1000" i="1" dirty="0">
                <a:effectLst/>
                <a:latin typeface="Verdana" panose="020B0604030504040204" pitchFamily="34" charset="0"/>
                <a:ea typeface="Calibri" panose="020F0502020204030204" pitchFamily="34" charset="0"/>
                <a:cs typeface="Times New Roman" panose="02020603050405020304" pitchFamily="18" charset="0"/>
              </a:rPr>
              <a:t>C: Molar concentration; </a:t>
            </a:r>
            <a:r>
              <a:rPr lang="en-GB" sz="1000" i="1" dirty="0" err="1">
                <a:effectLst/>
                <a:latin typeface="Verdana" panose="020B0604030504040204" pitchFamily="34" charset="0"/>
                <a:ea typeface="Calibri" panose="020F0502020204030204" pitchFamily="34" charset="0"/>
                <a:cs typeface="Times New Roman" panose="02020603050405020304" pitchFamily="18" charset="0"/>
              </a:rPr>
              <a:t>Af</a:t>
            </a:r>
            <a:r>
              <a:rPr lang="en-GB" sz="1000" i="1" dirty="0">
                <a:effectLst/>
                <a:latin typeface="Verdana" panose="020B0604030504040204" pitchFamily="34" charset="0"/>
                <a:ea typeface="Calibri" panose="020F0502020204030204" pitchFamily="34" charset="0"/>
                <a:cs typeface="Times New Roman" panose="02020603050405020304" pitchFamily="18" charset="0"/>
              </a:rPr>
              <a:t> (λ). Additive effect at a particular wavelength caused by a certain number of photons escaping from the sensor; Ab(λ). Additive effect at a particular wavelength caused by random phenomena</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6515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9FB0-37D4-1B20-768C-AD47AD3D7AD3}"/>
              </a:ext>
            </a:extLst>
          </p:cNvPr>
          <p:cNvSpPr>
            <a:spLocks noGrp="1"/>
          </p:cNvSpPr>
          <p:nvPr>
            <p:ph type="title"/>
          </p:nvPr>
        </p:nvSpPr>
        <p:spPr>
          <a:xfrm>
            <a:off x="647324" y="258950"/>
            <a:ext cx="8244675" cy="576832"/>
          </a:xfrm>
        </p:spPr>
        <p:txBody>
          <a:bodyPr/>
          <a:lstStyle/>
          <a:p>
            <a:r>
              <a:rPr lang="en-GB" dirty="0"/>
              <a:t>        </a:t>
            </a:r>
            <a:r>
              <a:rPr lang="en-GB" sz="2000" dirty="0"/>
              <a:t>Part 4: Sampling</a:t>
            </a:r>
          </a:p>
        </p:txBody>
      </p:sp>
      <p:sp>
        <p:nvSpPr>
          <p:cNvPr id="4" name="Slide Number Placeholder 3">
            <a:extLst>
              <a:ext uri="{FF2B5EF4-FFF2-40B4-BE49-F238E27FC236}">
                <a16:creationId xmlns:a16="http://schemas.microsoft.com/office/drawing/2014/main" id="{C065E57F-1FA0-A8FB-8DCA-6D59992FA19E}"/>
              </a:ext>
            </a:extLst>
          </p:cNvPr>
          <p:cNvSpPr>
            <a:spLocks noGrp="1"/>
          </p:cNvSpPr>
          <p:nvPr>
            <p:ph type="sldNum" sz="quarter" idx="12"/>
          </p:nvPr>
        </p:nvSpPr>
        <p:spPr/>
        <p:txBody>
          <a:bodyPr/>
          <a:lstStyle/>
          <a:p>
            <a:fld id="{7AD21F21-CD67-4A49-AEE5-41D1725A6586}" type="slidenum">
              <a:rPr lang="sr-Latn-RS" smtClean="0"/>
              <a:t>42</a:t>
            </a:fld>
            <a:endParaRPr lang="sr-Latn-RS"/>
          </a:p>
        </p:txBody>
      </p:sp>
      <p:pic>
        <p:nvPicPr>
          <p:cNvPr id="6" name="Picture 5">
            <a:extLst>
              <a:ext uri="{FF2B5EF4-FFF2-40B4-BE49-F238E27FC236}">
                <a16:creationId xmlns:a16="http://schemas.microsoft.com/office/drawing/2014/main" id="{73BAF778-3DBE-FF7B-EB95-E3EFCA738415}"/>
              </a:ext>
            </a:extLst>
          </p:cNvPr>
          <p:cNvPicPr>
            <a:picLocks noChangeAspect="1"/>
          </p:cNvPicPr>
          <p:nvPr/>
        </p:nvPicPr>
        <p:blipFill>
          <a:blip r:embed="rId3"/>
          <a:stretch>
            <a:fillRect/>
          </a:stretch>
        </p:blipFill>
        <p:spPr>
          <a:xfrm>
            <a:off x="716683" y="333199"/>
            <a:ext cx="407267" cy="428333"/>
          </a:xfrm>
          <a:prstGeom prst="rect">
            <a:avLst/>
          </a:prstGeom>
        </p:spPr>
      </p:pic>
      <p:sp>
        <p:nvSpPr>
          <p:cNvPr id="3" name="Rectangle 2">
            <a:extLst>
              <a:ext uri="{FF2B5EF4-FFF2-40B4-BE49-F238E27FC236}">
                <a16:creationId xmlns:a16="http://schemas.microsoft.com/office/drawing/2014/main" id="{520BF6EA-DF44-E26E-D0C9-1566E932DA99}"/>
              </a:ext>
            </a:extLst>
          </p:cNvPr>
          <p:cNvSpPr/>
          <p:nvPr/>
        </p:nvSpPr>
        <p:spPr>
          <a:xfrm>
            <a:off x="1095372" y="3778090"/>
            <a:ext cx="6953250" cy="65735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nSpc>
                <a:spcPct val="125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Data split was carried out in a representative way for each class 70/30, at a sepal level</a:t>
            </a:r>
          </a:p>
          <a:p>
            <a:pPr>
              <a:lnSpc>
                <a:spcPct val="125000"/>
              </a:lnSpc>
              <a:spcAft>
                <a:spcPts val="800"/>
              </a:spcAft>
            </a:pPr>
            <a:r>
              <a:rPr lang="en-US" sz="1200" dirty="0">
                <a:latin typeface="Verdana" panose="020B0604030504040204" pitchFamily="34" charset="0"/>
                <a:ea typeface="Calibri" panose="020F0502020204030204" pitchFamily="34" charset="0"/>
                <a:cs typeface="Times New Roman" panose="02020603050405020304" pitchFamily="18" charset="0"/>
              </a:rPr>
              <a:t>All the sepals that belong to the same tomatoes were kept together</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81088D-DC3F-DD2D-D21D-3D9449FEF8E9}"/>
              </a:ext>
            </a:extLst>
          </p:cNvPr>
          <p:cNvSpPr txBox="1"/>
          <p:nvPr/>
        </p:nvSpPr>
        <p:spPr>
          <a:xfrm>
            <a:off x="3667124" y="1091258"/>
            <a:ext cx="392430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it-IT" dirty="0"/>
              <a:t>1: 0/123, 2: 01/23, 3: 0.5/123</a:t>
            </a:r>
            <a:endParaRPr lang="nl-NL" dirty="0"/>
          </a:p>
        </p:txBody>
      </p:sp>
      <p:sp>
        <p:nvSpPr>
          <p:cNvPr id="8" name="Rectangle 7">
            <a:extLst>
              <a:ext uri="{FF2B5EF4-FFF2-40B4-BE49-F238E27FC236}">
                <a16:creationId xmlns:a16="http://schemas.microsoft.com/office/drawing/2014/main" id="{05767AB3-AD26-E186-8C02-65D2F775EBFF}"/>
              </a:ext>
            </a:extLst>
          </p:cNvPr>
          <p:cNvSpPr/>
          <p:nvPr/>
        </p:nvSpPr>
        <p:spPr>
          <a:xfrm>
            <a:off x="1123950" y="1039859"/>
            <a:ext cx="1346634"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it-IT" sz="1400"/>
              <a:t>Labelling scenarios:</a:t>
            </a:r>
            <a:endParaRPr lang="nl-NL" sz="1400" dirty="0">
              <a:solidFill>
                <a:schemeClr val="tx1"/>
              </a:solidFill>
            </a:endParaRPr>
          </a:p>
        </p:txBody>
      </p:sp>
      <p:sp>
        <p:nvSpPr>
          <p:cNvPr id="10" name="Arrow: Right 9">
            <a:extLst>
              <a:ext uri="{FF2B5EF4-FFF2-40B4-BE49-F238E27FC236}">
                <a16:creationId xmlns:a16="http://schemas.microsoft.com/office/drawing/2014/main" id="{0FC30902-D6DF-0F45-07A7-C443DD779339}"/>
              </a:ext>
            </a:extLst>
          </p:cNvPr>
          <p:cNvSpPr/>
          <p:nvPr/>
        </p:nvSpPr>
        <p:spPr>
          <a:xfrm>
            <a:off x="2733676" y="1091258"/>
            <a:ext cx="647700" cy="446960"/>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pic>
        <p:nvPicPr>
          <p:cNvPr id="16" name="Content Placeholder 15">
            <a:extLst>
              <a:ext uri="{FF2B5EF4-FFF2-40B4-BE49-F238E27FC236}">
                <a16:creationId xmlns:a16="http://schemas.microsoft.com/office/drawing/2014/main" id="{2D541679-7F49-E218-B696-1691B5690F31}"/>
              </a:ext>
            </a:extLst>
          </p:cNvPr>
          <p:cNvPicPr>
            <a:picLocks noGrp="1" noChangeAspect="1"/>
          </p:cNvPicPr>
          <p:nvPr>
            <p:ph idx="1"/>
          </p:nvPr>
        </p:nvPicPr>
        <p:blipFill>
          <a:blip r:embed="rId4"/>
          <a:stretch>
            <a:fillRect/>
          </a:stretch>
        </p:blipFill>
        <p:spPr>
          <a:xfrm>
            <a:off x="647324" y="2015190"/>
            <a:ext cx="7974259" cy="1579001"/>
          </a:xfrm>
        </p:spPr>
      </p:pic>
    </p:spTree>
    <p:extLst>
      <p:ext uri="{BB962C8B-B14F-4D97-AF65-F5344CB8AC3E}">
        <p14:creationId xmlns:p14="http://schemas.microsoft.com/office/powerpoint/2010/main" val="322026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6B56-68AC-933F-6961-895DA2B67860}"/>
              </a:ext>
            </a:extLst>
          </p:cNvPr>
          <p:cNvSpPr>
            <a:spLocks noGrp="1"/>
          </p:cNvSpPr>
          <p:nvPr>
            <p:ph type="title"/>
          </p:nvPr>
        </p:nvSpPr>
        <p:spPr>
          <a:xfrm>
            <a:off x="4314825" y="314598"/>
            <a:ext cx="4571646" cy="987200"/>
          </a:xfrm>
        </p:spPr>
        <p:txBody>
          <a:bodyPr/>
          <a:lstStyle/>
          <a:p>
            <a:r>
              <a:rPr lang="nl-NL" sz="1600" dirty="0"/>
              <a:t>Most important variables </a:t>
            </a:r>
            <a:r>
              <a:rPr lang="nl-NL" sz="1600" dirty="0" err="1"/>
              <a:t>for</a:t>
            </a:r>
            <a:r>
              <a:rPr lang="nl-NL" sz="1600" dirty="0"/>
              <a:t> </a:t>
            </a:r>
            <a:r>
              <a:rPr lang="nl-NL" sz="1600" dirty="0" err="1"/>
              <a:t>each</a:t>
            </a:r>
            <a:r>
              <a:rPr lang="nl-NL" sz="1600" dirty="0"/>
              <a:t> </a:t>
            </a:r>
            <a:r>
              <a:rPr lang="nl-NL" sz="1600" dirty="0" err="1"/>
              <a:t>variety</a:t>
            </a:r>
            <a:br>
              <a:rPr lang="nl-NL" sz="1600" dirty="0"/>
            </a:br>
            <a:r>
              <a:rPr lang="nl-NL" sz="1600" dirty="0"/>
              <a:t>Label 2</a:t>
            </a:r>
          </a:p>
        </p:txBody>
      </p:sp>
      <p:graphicFrame>
        <p:nvGraphicFramePr>
          <p:cNvPr id="4" name="Table 4">
            <a:extLst>
              <a:ext uri="{FF2B5EF4-FFF2-40B4-BE49-F238E27FC236}">
                <a16:creationId xmlns:a16="http://schemas.microsoft.com/office/drawing/2014/main" id="{19D1C080-C085-7E9D-168C-E32C5C8CF51B}"/>
              </a:ext>
            </a:extLst>
          </p:cNvPr>
          <p:cNvGraphicFramePr>
            <a:graphicFrameLocks noGrp="1"/>
          </p:cNvGraphicFramePr>
          <p:nvPr>
            <p:extLst>
              <p:ext uri="{D42A27DB-BD31-4B8C-83A1-F6EECF244321}">
                <p14:modId xmlns:p14="http://schemas.microsoft.com/office/powerpoint/2010/main" val="2087922440"/>
              </p:ext>
            </p:extLst>
          </p:nvPr>
        </p:nvGraphicFramePr>
        <p:xfrm>
          <a:off x="167951" y="1568151"/>
          <a:ext cx="8836095" cy="2669424"/>
        </p:xfrm>
        <a:graphic>
          <a:graphicData uri="http://schemas.openxmlformats.org/drawingml/2006/table">
            <a:tbl>
              <a:tblPr firstRow="1" bandRow="1">
                <a:tableStyleId>{5C22544A-7EE6-4342-B048-85BDC9FD1C3A}</a:tableStyleId>
              </a:tblPr>
              <a:tblGrid>
                <a:gridCol w="833661">
                  <a:extLst>
                    <a:ext uri="{9D8B030D-6E8A-4147-A177-3AD203B41FA5}">
                      <a16:colId xmlns:a16="http://schemas.microsoft.com/office/drawing/2014/main" val="3351582430"/>
                    </a:ext>
                  </a:extLst>
                </a:gridCol>
                <a:gridCol w="434415">
                  <a:extLst>
                    <a:ext uri="{9D8B030D-6E8A-4147-A177-3AD203B41FA5}">
                      <a16:colId xmlns:a16="http://schemas.microsoft.com/office/drawing/2014/main" val="3812202346"/>
                    </a:ext>
                  </a:extLst>
                </a:gridCol>
                <a:gridCol w="518257">
                  <a:extLst>
                    <a:ext uri="{9D8B030D-6E8A-4147-A177-3AD203B41FA5}">
                      <a16:colId xmlns:a16="http://schemas.microsoft.com/office/drawing/2014/main" val="1522666008"/>
                    </a:ext>
                  </a:extLst>
                </a:gridCol>
                <a:gridCol w="422690">
                  <a:extLst>
                    <a:ext uri="{9D8B030D-6E8A-4147-A177-3AD203B41FA5}">
                      <a16:colId xmlns:a16="http://schemas.microsoft.com/office/drawing/2014/main" val="912033878"/>
                    </a:ext>
                  </a:extLst>
                </a:gridCol>
                <a:gridCol w="552256">
                  <a:extLst>
                    <a:ext uri="{9D8B030D-6E8A-4147-A177-3AD203B41FA5}">
                      <a16:colId xmlns:a16="http://schemas.microsoft.com/office/drawing/2014/main" val="1832579366"/>
                    </a:ext>
                  </a:extLst>
                </a:gridCol>
                <a:gridCol w="552256">
                  <a:extLst>
                    <a:ext uri="{9D8B030D-6E8A-4147-A177-3AD203B41FA5}">
                      <a16:colId xmlns:a16="http://schemas.microsoft.com/office/drawing/2014/main" val="1633798632"/>
                    </a:ext>
                  </a:extLst>
                </a:gridCol>
                <a:gridCol w="552256">
                  <a:extLst>
                    <a:ext uri="{9D8B030D-6E8A-4147-A177-3AD203B41FA5}">
                      <a16:colId xmlns:a16="http://schemas.microsoft.com/office/drawing/2014/main" val="3191733870"/>
                    </a:ext>
                  </a:extLst>
                </a:gridCol>
                <a:gridCol w="552256">
                  <a:extLst>
                    <a:ext uri="{9D8B030D-6E8A-4147-A177-3AD203B41FA5}">
                      <a16:colId xmlns:a16="http://schemas.microsoft.com/office/drawing/2014/main" val="3556369100"/>
                    </a:ext>
                  </a:extLst>
                </a:gridCol>
                <a:gridCol w="552256">
                  <a:extLst>
                    <a:ext uri="{9D8B030D-6E8A-4147-A177-3AD203B41FA5}">
                      <a16:colId xmlns:a16="http://schemas.microsoft.com/office/drawing/2014/main" val="3030307490"/>
                    </a:ext>
                  </a:extLst>
                </a:gridCol>
                <a:gridCol w="552256">
                  <a:extLst>
                    <a:ext uri="{9D8B030D-6E8A-4147-A177-3AD203B41FA5}">
                      <a16:colId xmlns:a16="http://schemas.microsoft.com/office/drawing/2014/main" val="1870201340"/>
                    </a:ext>
                  </a:extLst>
                </a:gridCol>
                <a:gridCol w="552256">
                  <a:extLst>
                    <a:ext uri="{9D8B030D-6E8A-4147-A177-3AD203B41FA5}">
                      <a16:colId xmlns:a16="http://schemas.microsoft.com/office/drawing/2014/main" val="1083163858"/>
                    </a:ext>
                  </a:extLst>
                </a:gridCol>
                <a:gridCol w="552256">
                  <a:extLst>
                    <a:ext uri="{9D8B030D-6E8A-4147-A177-3AD203B41FA5}">
                      <a16:colId xmlns:a16="http://schemas.microsoft.com/office/drawing/2014/main" val="1535581245"/>
                    </a:ext>
                  </a:extLst>
                </a:gridCol>
                <a:gridCol w="552256">
                  <a:extLst>
                    <a:ext uri="{9D8B030D-6E8A-4147-A177-3AD203B41FA5}">
                      <a16:colId xmlns:a16="http://schemas.microsoft.com/office/drawing/2014/main" val="2610343377"/>
                    </a:ext>
                  </a:extLst>
                </a:gridCol>
                <a:gridCol w="552256">
                  <a:extLst>
                    <a:ext uri="{9D8B030D-6E8A-4147-A177-3AD203B41FA5}">
                      <a16:colId xmlns:a16="http://schemas.microsoft.com/office/drawing/2014/main" val="2302195257"/>
                    </a:ext>
                  </a:extLst>
                </a:gridCol>
                <a:gridCol w="552256">
                  <a:extLst>
                    <a:ext uri="{9D8B030D-6E8A-4147-A177-3AD203B41FA5}">
                      <a16:colId xmlns:a16="http://schemas.microsoft.com/office/drawing/2014/main" val="2919122356"/>
                    </a:ext>
                  </a:extLst>
                </a:gridCol>
                <a:gridCol w="552256">
                  <a:extLst>
                    <a:ext uri="{9D8B030D-6E8A-4147-A177-3AD203B41FA5}">
                      <a16:colId xmlns:a16="http://schemas.microsoft.com/office/drawing/2014/main" val="62157396"/>
                    </a:ext>
                  </a:extLst>
                </a:gridCol>
              </a:tblGrid>
              <a:tr h="588904">
                <a:tc>
                  <a:txBody>
                    <a:bodyPr/>
                    <a:lstStyle/>
                    <a:p>
                      <a:pPr algn="ctr"/>
                      <a:r>
                        <a:rPr lang="nl-NL" sz="1000" dirty="0" err="1"/>
                        <a:t>Cappricia</a:t>
                      </a:r>
                      <a:endParaRPr lang="nl-NL" sz="1000" dirty="0"/>
                    </a:p>
                  </a:txBody>
                  <a:tcPr marL="68580" marR="68580" marT="34290" marB="34290" anchor="ctr"/>
                </a:tc>
                <a:tc>
                  <a:txBody>
                    <a:bodyPr/>
                    <a:lstStyle/>
                    <a:p>
                      <a:pPr algn="ctr" rtl="0" fontAlgn="b"/>
                      <a:r>
                        <a:rPr lang="nl-NL" sz="1200" b="0" dirty="0">
                          <a:effectLst/>
                          <a:latin typeface="Calibri" panose="020F0502020204030204" pitchFamily="34" charset="0"/>
                        </a:rPr>
                        <a:t>937.33</a:t>
                      </a:r>
                    </a:p>
                  </a:txBody>
                  <a:tcPr marL="21431" marR="21431" marT="14288" marB="14288" anchor="ctr"/>
                </a:tc>
                <a:tc>
                  <a:txBody>
                    <a:bodyPr/>
                    <a:lstStyle/>
                    <a:p>
                      <a:pPr algn="ctr" rtl="0" fontAlgn="b"/>
                      <a:r>
                        <a:rPr lang="nl-NL" sz="1200" b="0" dirty="0">
                          <a:effectLst/>
                          <a:latin typeface="Calibri" panose="020F0502020204030204" pitchFamily="34" charset="0"/>
                        </a:rPr>
                        <a:t>944.25</a:t>
                      </a:r>
                    </a:p>
                  </a:txBody>
                  <a:tcPr marL="21431" marR="21431" marT="14288" marB="14288" anchor="ctr"/>
                </a:tc>
                <a:tc>
                  <a:txBody>
                    <a:bodyPr/>
                    <a:lstStyle/>
                    <a:p>
                      <a:pPr algn="ctr" rtl="0" fontAlgn="b"/>
                      <a:r>
                        <a:rPr lang="nl-NL" sz="1200" b="0" dirty="0">
                          <a:effectLst/>
                          <a:latin typeface="Calibri" panose="020F0502020204030204" pitchFamily="34" charset="0"/>
                        </a:rPr>
                        <a:t>951.16</a:t>
                      </a:r>
                    </a:p>
                  </a:txBody>
                  <a:tcPr marL="21431" marR="21431" marT="14288" marB="14288" anchor="ctr"/>
                </a:tc>
                <a:tc>
                  <a:txBody>
                    <a:bodyPr/>
                    <a:lstStyle/>
                    <a:p>
                      <a:pPr algn="ctr" rtl="0" fontAlgn="b"/>
                      <a:r>
                        <a:rPr lang="nl-NL" sz="1200" b="0" dirty="0">
                          <a:effectLst/>
                          <a:latin typeface="Calibri" panose="020F0502020204030204" pitchFamily="34" charset="0"/>
                        </a:rPr>
                        <a:t>965</a:t>
                      </a:r>
                    </a:p>
                  </a:txBody>
                  <a:tcPr marL="21431" marR="21431" marT="14288" marB="14288" anchor="ctr"/>
                </a:tc>
                <a:tc>
                  <a:txBody>
                    <a:bodyPr/>
                    <a:lstStyle/>
                    <a:p>
                      <a:pPr algn="ctr" rtl="0" fontAlgn="b"/>
                      <a:r>
                        <a:rPr lang="nl-NL" sz="1200" b="0" dirty="0">
                          <a:effectLst/>
                          <a:latin typeface="Calibri" panose="020F0502020204030204" pitchFamily="34" charset="0"/>
                        </a:rPr>
                        <a:t>1062.1</a:t>
                      </a:r>
                    </a:p>
                  </a:txBody>
                  <a:tcPr marL="21431" marR="21431" marT="14288" marB="14288" anchor="ctr"/>
                </a:tc>
                <a:tc>
                  <a:txBody>
                    <a:bodyPr/>
                    <a:lstStyle/>
                    <a:p>
                      <a:pPr algn="ctr" rtl="0" fontAlgn="b"/>
                      <a:r>
                        <a:rPr lang="nl-NL" sz="1200" b="0" dirty="0">
                          <a:effectLst/>
                          <a:latin typeface="Calibri" panose="020F0502020204030204" pitchFamily="34" charset="0"/>
                        </a:rPr>
                        <a:t>1083</a:t>
                      </a:r>
                    </a:p>
                  </a:txBody>
                  <a:tcPr marL="21431" marR="21431" marT="14288" marB="14288" anchor="ctr"/>
                </a:tc>
                <a:tc>
                  <a:txBody>
                    <a:bodyPr/>
                    <a:lstStyle/>
                    <a:p>
                      <a:pPr algn="ctr" rtl="0" fontAlgn="b"/>
                      <a:r>
                        <a:rPr lang="nl-NL" sz="1200" b="0" dirty="0">
                          <a:effectLst/>
                          <a:latin typeface="Calibri" panose="020F0502020204030204" pitchFamily="34" charset="0"/>
                        </a:rPr>
                        <a:t>1208.6</a:t>
                      </a:r>
                    </a:p>
                  </a:txBody>
                  <a:tcPr marL="21431" marR="21431" marT="14288" marB="14288" anchor="ctr"/>
                </a:tc>
                <a:tc>
                  <a:txBody>
                    <a:bodyPr/>
                    <a:lstStyle/>
                    <a:p>
                      <a:pPr algn="ctr" rtl="0" fontAlgn="b"/>
                      <a:r>
                        <a:rPr lang="nl-NL" sz="1200" b="0" dirty="0">
                          <a:effectLst/>
                          <a:latin typeface="Calibri" panose="020F0502020204030204" pitchFamily="34" charset="0"/>
                        </a:rPr>
                        <a:t>1320.9</a:t>
                      </a:r>
                    </a:p>
                  </a:txBody>
                  <a:tcPr marL="21431" marR="21431" marT="14288" marB="14288" anchor="ctr"/>
                </a:tc>
                <a:tc>
                  <a:txBody>
                    <a:bodyPr/>
                    <a:lstStyle/>
                    <a:p>
                      <a:pPr algn="ctr" rtl="0" fontAlgn="b"/>
                      <a:r>
                        <a:rPr lang="nl-NL" sz="1200" b="0" dirty="0">
                          <a:effectLst/>
                          <a:latin typeface="Calibri" panose="020F0502020204030204" pitchFamily="34" charset="0"/>
                        </a:rPr>
                        <a:t>1391.4</a:t>
                      </a:r>
                    </a:p>
                  </a:txBody>
                  <a:tcPr marL="21431" marR="21431" marT="14288" marB="14288" anchor="ctr"/>
                </a:tc>
                <a:tc>
                  <a:txBody>
                    <a:bodyPr/>
                    <a:lstStyle/>
                    <a:p>
                      <a:pPr algn="ctr" rtl="0" fontAlgn="b"/>
                      <a:r>
                        <a:rPr lang="nl-NL" sz="1200" b="0" dirty="0">
                          <a:effectLst/>
                          <a:latin typeface="Calibri" panose="020F0502020204030204" pitchFamily="34" charset="0"/>
                        </a:rPr>
                        <a:t>1426.7</a:t>
                      </a:r>
                    </a:p>
                  </a:txBody>
                  <a:tcPr marL="21431" marR="21431" marT="14288" marB="14288" anchor="ctr"/>
                </a:tc>
                <a:tc>
                  <a:txBody>
                    <a:bodyPr/>
                    <a:lstStyle/>
                    <a:p>
                      <a:pPr algn="ctr" rtl="0" fontAlgn="b"/>
                      <a:r>
                        <a:rPr lang="nl-NL" sz="1200" b="0" dirty="0">
                          <a:effectLst/>
                          <a:latin typeface="Calibri" panose="020F0502020204030204" pitchFamily="34" charset="0"/>
                        </a:rPr>
                        <a:t>1462.1</a:t>
                      </a:r>
                    </a:p>
                  </a:txBody>
                  <a:tcPr marL="21431" marR="21431" marT="14288" marB="14288" anchor="ctr"/>
                </a:tc>
                <a:tc>
                  <a:txBody>
                    <a:bodyPr/>
                    <a:lstStyle/>
                    <a:p>
                      <a:pPr algn="ctr" rtl="0" fontAlgn="b"/>
                      <a:r>
                        <a:rPr lang="nl-NL" sz="1200" b="0" dirty="0">
                          <a:effectLst/>
                          <a:latin typeface="Calibri" panose="020F0502020204030204" pitchFamily="34" charset="0"/>
                        </a:rPr>
                        <a:t>1561.4</a:t>
                      </a:r>
                    </a:p>
                  </a:txBody>
                  <a:tcPr marL="21431" marR="21431" marT="14288" marB="14288" anchor="ctr"/>
                </a:tc>
                <a:tc>
                  <a:txBody>
                    <a:bodyPr/>
                    <a:lstStyle/>
                    <a:p>
                      <a:pPr algn="ctr" rtl="0" fontAlgn="b"/>
                      <a:r>
                        <a:rPr lang="nl-NL" sz="1200" b="0" dirty="0">
                          <a:effectLst/>
                          <a:latin typeface="Calibri" panose="020F0502020204030204" pitchFamily="34" charset="0"/>
                        </a:rPr>
                        <a:t>1654.1</a:t>
                      </a:r>
                    </a:p>
                  </a:txBody>
                  <a:tcPr marL="21431" marR="21431" marT="14288" marB="14288" anchor="ctr"/>
                </a:tc>
                <a:tc>
                  <a:txBody>
                    <a:bodyPr/>
                    <a:lstStyle/>
                    <a:p>
                      <a:pPr algn="ctr" rtl="0" fontAlgn="b"/>
                      <a:r>
                        <a:rPr lang="nl-NL" sz="1200" b="0" dirty="0">
                          <a:effectLst/>
                          <a:latin typeface="Calibri" panose="020F0502020204030204" pitchFamily="34" charset="0"/>
                        </a:rPr>
                        <a:t>1704.1</a:t>
                      </a:r>
                    </a:p>
                  </a:txBody>
                  <a:tcPr marL="21431" marR="21431" marT="14288" marB="14288" anchor="ctr"/>
                </a:tc>
                <a:tc>
                  <a:txBody>
                    <a:bodyPr/>
                    <a:lstStyle/>
                    <a:p>
                      <a:pPr algn="ctr" rtl="0" fontAlgn="b"/>
                      <a:r>
                        <a:rPr lang="nl-NL" sz="1200" b="0" dirty="0">
                          <a:effectLst/>
                          <a:latin typeface="Calibri" panose="020F0502020204030204" pitchFamily="34" charset="0"/>
                        </a:rPr>
                        <a:t>1711.3</a:t>
                      </a:r>
                    </a:p>
                  </a:txBody>
                  <a:tcPr marL="21431" marR="21431" marT="14288" marB="14288" anchor="ctr"/>
                </a:tc>
                <a:extLst>
                  <a:ext uri="{0D108BD9-81ED-4DB2-BD59-A6C34878D82A}">
                    <a16:rowId xmlns:a16="http://schemas.microsoft.com/office/drawing/2014/main" val="1212968422"/>
                  </a:ext>
                </a:extLst>
              </a:tr>
              <a:tr h="588904">
                <a:tc>
                  <a:txBody>
                    <a:bodyPr/>
                    <a:lstStyle/>
                    <a:p>
                      <a:pPr algn="ctr"/>
                      <a:r>
                        <a:rPr lang="nl-NL" sz="1000" dirty="0" err="1"/>
                        <a:t>Provine</a:t>
                      </a:r>
                      <a:endParaRPr lang="nl-NL" sz="1000" dirty="0"/>
                    </a:p>
                  </a:txBody>
                  <a:tcPr marL="68580" marR="68580" marT="34290" marB="34290" anchor="ctr"/>
                </a:tc>
                <a:tc>
                  <a:txBody>
                    <a:bodyPr/>
                    <a:lstStyle/>
                    <a:p>
                      <a:pPr algn="ctr" rtl="0" fontAlgn="b"/>
                      <a:r>
                        <a:rPr lang="nl-NL" sz="1200" b="0" dirty="0">
                          <a:effectLst/>
                          <a:latin typeface="Calibri" panose="020F0502020204030204" pitchFamily="34" charset="0"/>
                        </a:rPr>
                        <a:t>937.33</a:t>
                      </a:r>
                    </a:p>
                  </a:txBody>
                  <a:tcPr marL="21431" marR="21431" marT="14288" marB="14288" anchor="ctr"/>
                </a:tc>
                <a:tc>
                  <a:txBody>
                    <a:bodyPr/>
                    <a:lstStyle/>
                    <a:p>
                      <a:pPr algn="ctr" rtl="0" fontAlgn="b"/>
                      <a:r>
                        <a:rPr lang="nl-NL" sz="1200" b="0" dirty="0">
                          <a:effectLst/>
                          <a:latin typeface="Calibri" panose="020F0502020204030204" pitchFamily="34" charset="0"/>
                        </a:rPr>
                        <a:t>944.25</a:t>
                      </a:r>
                    </a:p>
                  </a:txBody>
                  <a:tcPr marL="21431" marR="21431" marT="14288" marB="14288" anchor="ctr"/>
                </a:tc>
                <a:tc>
                  <a:txBody>
                    <a:bodyPr/>
                    <a:lstStyle/>
                    <a:p>
                      <a:pPr algn="ctr" rtl="0" fontAlgn="b"/>
                      <a:r>
                        <a:rPr lang="nl-NL" sz="1200" b="0">
                          <a:effectLst/>
                          <a:latin typeface="Calibri" panose="020F0502020204030204" pitchFamily="34" charset="0"/>
                        </a:rPr>
                        <a:t>951.16</a:t>
                      </a:r>
                    </a:p>
                  </a:txBody>
                  <a:tcPr marL="21431" marR="21431" marT="14288" marB="14288" anchor="ctr"/>
                </a:tc>
                <a:tc>
                  <a:txBody>
                    <a:bodyPr/>
                    <a:lstStyle/>
                    <a:p>
                      <a:pPr algn="ctr" rtl="0" fontAlgn="b"/>
                      <a:r>
                        <a:rPr lang="nl-NL" sz="1200" b="0" dirty="0">
                          <a:effectLst/>
                          <a:latin typeface="Calibri" panose="020F0502020204030204" pitchFamily="34" charset="0"/>
                        </a:rPr>
                        <a:t>978.85</a:t>
                      </a:r>
                    </a:p>
                  </a:txBody>
                  <a:tcPr marL="21431" marR="21431" marT="14288" marB="14288" anchor="ctr"/>
                </a:tc>
                <a:tc>
                  <a:txBody>
                    <a:bodyPr/>
                    <a:lstStyle/>
                    <a:p>
                      <a:pPr algn="ctr" rtl="0" fontAlgn="b"/>
                      <a:r>
                        <a:rPr lang="nl-NL" sz="1200" b="0">
                          <a:effectLst/>
                          <a:latin typeface="Calibri" panose="020F0502020204030204" pitchFamily="34" charset="0"/>
                        </a:rPr>
                        <a:t>1089.9</a:t>
                      </a:r>
                    </a:p>
                  </a:txBody>
                  <a:tcPr marL="21431" marR="21431" marT="14288" marB="14288" anchor="ctr"/>
                </a:tc>
                <a:tc>
                  <a:txBody>
                    <a:bodyPr/>
                    <a:lstStyle/>
                    <a:p>
                      <a:pPr algn="ctr" rtl="0" fontAlgn="b"/>
                      <a:r>
                        <a:rPr lang="nl-NL" sz="1200" b="0" dirty="0">
                          <a:effectLst/>
                          <a:latin typeface="Calibri" panose="020F0502020204030204" pitchFamily="34" charset="0"/>
                        </a:rPr>
                        <a:t>1138.7</a:t>
                      </a:r>
                    </a:p>
                  </a:txBody>
                  <a:tcPr marL="21431" marR="21431" marT="14288" marB="14288" anchor="ctr"/>
                </a:tc>
                <a:tc>
                  <a:txBody>
                    <a:bodyPr/>
                    <a:lstStyle/>
                    <a:p>
                      <a:pPr algn="ctr" rtl="0" fontAlgn="b"/>
                      <a:r>
                        <a:rPr lang="nl-NL" sz="1200" b="0">
                          <a:effectLst/>
                          <a:latin typeface="Calibri" panose="020F0502020204030204" pitchFamily="34" charset="0"/>
                        </a:rPr>
                        <a:t>1201.6</a:t>
                      </a:r>
                    </a:p>
                  </a:txBody>
                  <a:tcPr marL="21431" marR="21431" marT="14288" marB="14288" anchor="ctr"/>
                </a:tc>
                <a:tc>
                  <a:txBody>
                    <a:bodyPr/>
                    <a:lstStyle/>
                    <a:p>
                      <a:pPr algn="ctr" rtl="0" fontAlgn="b"/>
                      <a:r>
                        <a:rPr lang="nl-NL" sz="1200" b="0">
                          <a:effectLst/>
                          <a:latin typeface="Calibri" panose="020F0502020204030204" pitchFamily="34" charset="0"/>
                        </a:rPr>
                        <a:t>1299.8</a:t>
                      </a:r>
                    </a:p>
                  </a:txBody>
                  <a:tcPr marL="21431" marR="21431" marT="14288" marB="14288" anchor="ctr"/>
                </a:tc>
                <a:tc>
                  <a:txBody>
                    <a:bodyPr/>
                    <a:lstStyle/>
                    <a:p>
                      <a:pPr algn="ctr" rtl="0" fontAlgn="b"/>
                      <a:r>
                        <a:rPr lang="nl-NL" sz="1200" b="0">
                          <a:effectLst/>
                          <a:latin typeface="Calibri" panose="020F0502020204030204" pitchFamily="34" charset="0"/>
                        </a:rPr>
                        <a:t>1370.2</a:t>
                      </a:r>
                    </a:p>
                  </a:txBody>
                  <a:tcPr marL="21431" marR="21431" marT="14288" marB="14288" anchor="ctr"/>
                </a:tc>
                <a:tc>
                  <a:txBody>
                    <a:bodyPr/>
                    <a:lstStyle/>
                    <a:p>
                      <a:pPr algn="ctr" rtl="0" fontAlgn="b"/>
                      <a:r>
                        <a:rPr lang="nl-NL" sz="1200" b="0">
                          <a:effectLst/>
                          <a:latin typeface="Calibri" panose="020F0502020204030204" pitchFamily="34" charset="0"/>
                        </a:rPr>
                        <a:t>1391.4</a:t>
                      </a:r>
                    </a:p>
                  </a:txBody>
                  <a:tcPr marL="21431" marR="21431" marT="14288" marB="14288" anchor="ctr"/>
                </a:tc>
                <a:tc>
                  <a:txBody>
                    <a:bodyPr/>
                    <a:lstStyle/>
                    <a:p>
                      <a:pPr algn="ctr" rtl="0" fontAlgn="b"/>
                      <a:r>
                        <a:rPr lang="nl-NL" sz="1200" b="0" dirty="0">
                          <a:effectLst/>
                          <a:latin typeface="Calibri" panose="020F0502020204030204" pitchFamily="34" charset="0"/>
                        </a:rPr>
                        <a:t>1440.8</a:t>
                      </a:r>
                    </a:p>
                  </a:txBody>
                  <a:tcPr marL="21431" marR="21431" marT="14288" marB="14288" anchor="ctr"/>
                </a:tc>
                <a:tc>
                  <a:txBody>
                    <a:bodyPr/>
                    <a:lstStyle/>
                    <a:p>
                      <a:pPr algn="ctr" rtl="0" fontAlgn="b"/>
                      <a:r>
                        <a:rPr lang="nl-NL" sz="1200" b="0" dirty="0">
                          <a:effectLst/>
                          <a:latin typeface="Calibri" panose="020F0502020204030204" pitchFamily="34" charset="0"/>
                        </a:rPr>
                        <a:t>1554.3</a:t>
                      </a:r>
                    </a:p>
                  </a:txBody>
                  <a:tcPr marL="21431" marR="21431" marT="14288" marB="14288" anchor="ctr"/>
                </a:tc>
                <a:tc>
                  <a:txBody>
                    <a:bodyPr/>
                    <a:lstStyle/>
                    <a:p>
                      <a:pPr algn="ctr" rtl="0" fontAlgn="b"/>
                      <a:r>
                        <a:rPr lang="nl-NL" sz="1200" b="0">
                          <a:effectLst/>
                          <a:latin typeface="Calibri" panose="020F0502020204030204" pitchFamily="34" charset="0"/>
                        </a:rPr>
                        <a:t>1654.1</a:t>
                      </a:r>
                    </a:p>
                  </a:txBody>
                  <a:tcPr marL="21431" marR="21431" marT="14288" marB="14288" anchor="ctr"/>
                </a:tc>
                <a:tc>
                  <a:txBody>
                    <a:bodyPr/>
                    <a:lstStyle/>
                    <a:p>
                      <a:pPr algn="ctr" rtl="0" fontAlgn="b"/>
                      <a:r>
                        <a:rPr lang="nl-NL" sz="1200" b="0">
                          <a:effectLst/>
                          <a:latin typeface="Calibri" panose="020F0502020204030204" pitchFamily="34" charset="0"/>
                        </a:rPr>
                        <a:t>1697</a:t>
                      </a:r>
                    </a:p>
                  </a:txBody>
                  <a:tcPr marL="21431" marR="21431" marT="14288" marB="14288" anchor="ctr"/>
                </a:tc>
                <a:tc>
                  <a:txBody>
                    <a:bodyPr/>
                    <a:lstStyle/>
                    <a:p>
                      <a:pPr algn="ctr" rtl="0" fontAlgn="b"/>
                      <a:r>
                        <a:rPr lang="nl-NL" sz="1200" b="0" dirty="0">
                          <a:effectLst/>
                          <a:latin typeface="Calibri" panose="020F0502020204030204" pitchFamily="34" charset="0"/>
                        </a:rPr>
                        <a:t>1718.4</a:t>
                      </a:r>
                    </a:p>
                  </a:txBody>
                  <a:tcPr marL="21431" marR="21431" marT="14288" marB="14288" anchor="ctr"/>
                </a:tc>
                <a:extLst>
                  <a:ext uri="{0D108BD9-81ED-4DB2-BD59-A6C34878D82A}">
                    <a16:rowId xmlns:a16="http://schemas.microsoft.com/office/drawing/2014/main" val="2226643528"/>
                  </a:ext>
                </a:extLst>
              </a:tr>
              <a:tr h="348615">
                <a:tc>
                  <a:txBody>
                    <a:bodyPr/>
                    <a:lstStyle/>
                    <a:p>
                      <a:pPr algn="ctr"/>
                      <a:r>
                        <a:rPr lang="nl-NL" sz="1000" dirty="0" err="1"/>
                        <a:t>Brioso</a:t>
                      </a:r>
                      <a:endParaRPr lang="nl-NL" sz="1000" dirty="0"/>
                    </a:p>
                  </a:txBody>
                  <a:tcPr marL="68580" marR="68580" marT="34290" marB="34290" anchor="ctr"/>
                </a:tc>
                <a:tc>
                  <a:txBody>
                    <a:bodyPr/>
                    <a:lstStyle/>
                    <a:p>
                      <a:pPr algn="ctr" rtl="0" fontAlgn="b"/>
                      <a:r>
                        <a:rPr lang="nl-NL" sz="1200" b="0" dirty="0">
                          <a:effectLst/>
                          <a:latin typeface="Calibri" panose="020F0502020204030204" pitchFamily="34" charset="0"/>
                        </a:rPr>
                        <a:t>937.33</a:t>
                      </a:r>
                    </a:p>
                  </a:txBody>
                  <a:tcPr marL="21431" marR="21431" marT="14288" marB="14288" anchor="ctr"/>
                </a:tc>
                <a:tc>
                  <a:txBody>
                    <a:bodyPr/>
                    <a:lstStyle/>
                    <a:p>
                      <a:pPr algn="ctr" rtl="0" fontAlgn="b"/>
                      <a:r>
                        <a:rPr lang="nl-NL" sz="1200" b="0">
                          <a:effectLst/>
                          <a:latin typeface="Calibri" panose="020F0502020204030204" pitchFamily="34" charset="0"/>
                        </a:rPr>
                        <a:t>944.25</a:t>
                      </a:r>
                    </a:p>
                  </a:txBody>
                  <a:tcPr marL="21431" marR="21431" marT="14288" marB="14288" anchor="ctr"/>
                </a:tc>
                <a:tc>
                  <a:txBody>
                    <a:bodyPr/>
                    <a:lstStyle/>
                    <a:p>
                      <a:pPr algn="ctr" rtl="0" fontAlgn="b"/>
                      <a:r>
                        <a:rPr lang="nl-NL" sz="1200" b="0">
                          <a:effectLst/>
                          <a:latin typeface="Calibri" panose="020F0502020204030204" pitchFamily="34" charset="0"/>
                        </a:rPr>
                        <a:t>951.16</a:t>
                      </a:r>
                    </a:p>
                  </a:txBody>
                  <a:tcPr marL="21431" marR="21431" marT="14288" marB="14288" anchor="ctr"/>
                </a:tc>
                <a:tc>
                  <a:txBody>
                    <a:bodyPr/>
                    <a:lstStyle/>
                    <a:p>
                      <a:pPr algn="ctr" rtl="0" fontAlgn="b"/>
                      <a:r>
                        <a:rPr lang="nl-NL" sz="1200" b="0" dirty="0">
                          <a:effectLst/>
                          <a:latin typeface="Calibri" panose="020F0502020204030204" pitchFamily="34" charset="0"/>
                        </a:rPr>
                        <a:t>1089.9</a:t>
                      </a:r>
                    </a:p>
                  </a:txBody>
                  <a:tcPr marL="21431" marR="21431" marT="14288" marB="14288" anchor="ctr"/>
                </a:tc>
                <a:tc>
                  <a:txBody>
                    <a:bodyPr/>
                    <a:lstStyle/>
                    <a:p>
                      <a:pPr algn="ctr" rtl="0" fontAlgn="b"/>
                      <a:r>
                        <a:rPr lang="nl-NL" sz="1200" b="0">
                          <a:effectLst/>
                          <a:latin typeface="Calibri" panose="020F0502020204030204" pitchFamily="34" charset="0"/>
                        </a:rPr>
                        <a:t>1299.8</a:t>
                      </a:r>
                    </a:p>
                  </a:txBody>
                  <a:tcPr marL="21431" marR="21431" marT="14288" marB="14288" anchor="ctr"/>
                </a:tc>
                <a:tc>
                  <a:txBody>
                    <a:bodyPr/>
                    <a:lstStyle/>
                    <a:p>
                      <a:pPr algn="ctr" rtl="0" fontAlgn="b"/>
                      <a:r>
                        <a:rPr lang="nl-NL" sz="1200" b="0" dirty="0">
                          <a:effectLst/>
                          <a:latin typeface="Calibri" panose="020F0502020204030204" pitchFamily="34" charset="0"/>
                        </a:rPr>
                        <a:t>1391.4</a:t>
                      </a:r>
                    </a:p>
                  </a:txBody>
                  <a:tcPr marL="21431" marR="21431" marT="14288" marB="14288" anchor="ctr"/>
                </a:tc>
                <a:tc>
                  <a:txBody>
                    <a:bodyPr/>
                    <a:lstStyle/>
                    <a:p>
                      <a:pPr algn="ctr" rtl="0" fontAlgn="b"/>
                      <a:r>
                        <a:rPr lang="nl-NL" sz="1200" b="0">
                          <a:effectLst/>
                          <a:latin typeface="Calibri" panose="020F0502020204030204" pitchFamily="34" charset="0"/>
                        </a:rPr>
                        <a:t>1462.1</a:t>
                      </a:r>
                    </a:p>
                  </a:txBody>
                  <a:tcPr marL="21431" marR="21431" marT="14288" marB="14288" anchor="ctr"/>
                </a:tc>
                <a:tc>
                  <a:txBody>
                    <a:bodyPr/>
                    <a:lstStyle/>
                    <a:p>
                      <a:pPr algn="ctr" rtl="0" fontAlgn="b"/>
                      <a:r>
                        <a:rPr lang="nl-NL" sz="1200" b="0" dirty="0">
                          <a:effectLst/>
                          <a:latin typeface="Calibri" panose="020F0502020204030204" pitchFamily="34" charset="0"/>
                        </a:rPr>
                        <a:t>1589.9</a:t>
                      </a:r>
                    </a:p>
                  </a:txBody>
                  <a:tcPr marL="21431" marR="21431" marT="14288" marB="14288" anchor="ctr"/>
                </a:tc>
                <a:tc>
                  <a:txBody>
                    <a:bodyPr/>
                    <a:lstStyle/>
                    <a:p>
                      <a:pPr algn="ctr" rtl="0" fontAlgn="b"/>
                      <a:r>
                        <a:rPr lang="nl-NL" sz="1200" b="0">
                          <a:effectLst/>
                          <a:latin typeface="Calibri" panose="020F0502020204030204" pitchFamily="34" charset="0"/>
                        </a:rPr>
                        <a:t>1625.5</a:t>
                      </a:r>
                    </a:p>
                  </a:txBody>
                  <a:tcPr marL="21431" marR="21431" marT="14288" marB="14288" anchor="ctr"/>
                </a:tc>
                <a:tc>
                  <a:txBody>
                    <a:bodyPr/>
                    <a:lstStyle/>
                    <a:p>
                      <a:pPr algn="ctr" rtl="0" fontAlgn="b"/>
                      <a:r>
                        <a:rPr lang="nl-NL" sz="1200" b="0">
                          <a:effectLst/>
                          <a:latin typeface="Calibri" panose="020F0502020204030204" pitchFamily="34" charset="0"/>
                        </a:rPr>
                        <a:t>1661.2</a:t>
                      </a:r>
                    </a:p>
                  </a:txBody>
                  <a:tcPr marL="21431" marR="21431" marT="14288" marB="14288" anchor="ctr"/>
                </a:tc>
                <a:tc>
                  <a:txBody>
                    <a:bodyPr/>
                    <a:lstStyle/>
                    <a:p>
                      <a:pPr algn="ctr" rtl="0" fontAlgn="b"/>
                      <a:r>
                        <a:rPr lang="nl-NL" sz="1200" b="0" dirty="0">
                          <a:effectLst/>
                          <a:latin typeface="Calibri" panose="020F0502020204030204" pitchFamily="34" charset="0"/>
                        </a:rPr>
                        <a:t>1689.8</a:t>
                      </a:r>
                    </a:p>
                  </a:txBody>
                  <a:tcPr marL="21431" marR="21431" marT="14288" marB="14288" anchor="ctr"/>
                </a:tc>
                <a:tc>
                  <a:txBody>
                    <a:bodyPr/>
                    <a:lstStyle/>
                    <a:p>
                      <a:pPr algn="ctr" rtl="0" fontAlgn="b"/>
                      <a:r>
                        <a:rPr lang="nl-NL" sz="1200" b="0" dirty="0">
                          <a:effectLst/>
                          <a:latin typeface="Calibri" panose="020F0502020204030204" pitchFamily="34" charset="0"/>
                        </a:rPr>
                        <a:t>1697</a:t>
                      </a:r>
                    </a:p>
                  </a:txBody>
                  <a:tcPr marL="21431" marR="21431" marT="14288" marB="14288" anchor="ctr"/>
                </a:tc>
                <a:tc>
                  <a:txBody>
                    <a:bodyPr/>
                    <a:lstStyle/>
                    <a:p>
                      <a:pPr algn="ctr" rtl="0" fontAlgn="b"/>
                      <a:r>
                        <a:rPr lang="nl-NL" sz="1200" b="0">
                          <a:effectLst/>
                          <a:latin typeface="Calibri" panose="020F0502020204030204" pitchFamily="34" charset="0"/>
                        </a:rPr>
                        <a:t>1704.1</a:t>
                      </a:r>
                    </a:p>
                  </a:txBody>
                  <a:tcPr marL="21431" marR="21431" marT="14288" marB="14288" anchor="ctr"/>
                </a:tc>
                <a:tc>
                  <a:txBody>
                    <a:bodyPr/>
                    <a:lstStyle/>
                    <a:p>
                      <a:pPr algn="ctr" rtl="0" fontAlgn="b"/>
                      <a:r>
                        <a:rPr lang="nl-NL" sz="1200" b="0">
                          <a:effectLst/>
                          <a:latin typeface="Calibri" panose="020F0502020204030204" pitchFamily="34" charset="0"/>
                        </a:rPr>
                        <a:t>1711.3</a:t>
                      </a:r>
                    </a:p>
                  </a:txBody>
                  <a:tcPr marL="21431" marR="21431" marT="14288" marB="14288" anchor="ctr"/>
                </a:tc>
                <a:tc>
                  <a:txBody>
                    <a:bodyPr/>
                    <a:lstStyle/>
                    <a:p>
                      <a:pPr algn="ctr" rtl="0" fontAlgn="b"/>
                      <a:r>
                        <a:rPr lang="nl-NL" sz="1200" b="0" dirty="0">
                          <a:effectLst/>
                          <a:latin typeface="Calibri" panose="020F0502020204030204" pitchFamily="34" charset="0"/>
                        </a:rPr>
                        <a:t>1718.4</a:t>
                      </a:r>
                    </a:p>
                  </a:txBody>
                  <a:tcPr marL="21431" marR="21431" marT="14288" marB="14288" anchor="ctr"/>
                </a:tc>
                <a:extLst>
                  <a:ext uri="{0D108BD9-81ED-4DB2-BD59-A6C34878D82A}">
                    <a16:rowId xmlns:a16="http://schemas.microsoft.com/office/drawing/2014/main" val="3995539392"/>
                  </a:ext>
                </a:extLst>
              </a:tr>
              <a:tr h="1097280">
                <a:tc>
                  <a:txBody>
                    <a:bodyPr/>
                    <a:lstStyle/>
                    <a:p>
                      <a:pPr algn="ctr"/>
                      <a:r>
                        <a:rPr lang="nl-NL" sz="1000" dirty="0"/>
                        <a:t>Global Model</a:t>
                      </a:r>
                    </a:p>
                  </a:txBody>
                  <a:tcPr marL="68580" marR="68580" marT="34290" marB="34290" anchor="ctr"/>
                </a:tc>
                <a:tc>
                  <a:txBody>
                    <a:bodyPr/>
                    <a:lstStyle/>
                    <a:p>
                      <a:pPr algn="ctr" rtl="0" fontAlgn="b"/>
                      <a:r>
                        <a:rPr lang="nl-NL" sz="1200" b="0" dirty="0">
                          <a:effectLst/>
                          <a:latin typeface="Calibri" panose="020F0502020204030204" pitchFamily="34" charset="0"/>
                        </a:rPr>
                        <a:t>937.33</a:t>
                      </a:r>
                    </a:p>
                  </a:txBody>
                  <a:tcPr marL="21431" marR="21431" marT="14288" marB="14288" anchor="ctr"/>
                </a:tc>
                <a:tc>
                  <a:txBody>
                    <a:bodyPr/>
                    <a:lstStyle/>
                    <a:p>
                      <a:pPr algn="ctr" rtl="0" fontAlgn="b"/>
                      <a:r>
                        <a:rPr lang="nl-NL" sz="1200" b="0" dirty="0">
                          <a:effectLst/>
                          <a:latin typeface="Calibri" panose="020F0502020204030204" pitchFamily="34" charset="0"/>
                        </a:rPr>
                        <a:t>944.25</a:t>
                      </a:r>
                    </a:p>
                  </a:txBody>
                  <a:tcPr marL="21431" marR="21431" marT="14288" marB="14288" anchor="ctr"/>
                </a:tc>
                <a:tc>
                  <a:txBody>
                    <a:bodyPr/>
                    <a:lstStyle/>
                    <a:p>
                      <a:pPr algn="ctr" rtl="0" fontAlgn="b"/>
                      <a:r>
                        <a:rPr lang="nl-NL" sz="1200" b="0" dirty="0">
                          <a:effectLst/>
                          <a:latin typeface="Calibri" panose="020F0502020204030204" pitchFamily="34" charset="0"/>
                        </a:rPr>
                        <a:t>958.08</a:t>
                      </a:r>
                    </a:p>
                  </a:txBody>
                  <a:tcPr marL="21431" marR="21431" marT="14288" marB="14288" anchor="ctr"/>
                </a:tc>
                <a:tc>
                  <a:txBody>
                    <a:bodyPr/>
                    <a:lstStyle/>
                    <a:p>
                      <a:pPr algn="ctr" rtl="0" fontAlgn="b"/>
                      <a:r>
                        <a:rPr lang="nl-NL" sz="1200" b="0" dirty="0">
                          <a:effectLst/>
                          <a:latin typeface="Calibri" panose="020F0502020204030204" pitchFamily="34" charset="0"/>
                        </a:rPr>
                        <a:t>1055.2</a:t>
                      </a:r>
                    </a:p>
                  </a:txBody>
                  <a:tcPr marL="21431" marR="21431" marT="14288" marB="14288" anchor="ctr"/>
                </a:tc>
                <a:tc>
                  <a:txBody>
                    <a:bodyPr/>
                    <a:lstStyle/>
                    <a:p>
                      <a:pPr algn="ctr" rtl="0" fontAlgn="b"/>
                      <a:r>
                        <a:rPr lang="nl-NL" sz="1200" b="0" dirty="0">
                          <a:effectLst/>
                          <a:latin typeface="Calibri" panose="020F0502020204030204" pitchFamily="34" charset="0"/>
                        </a:rPr>
                        <a:t>1089.9</a:t>
                      </a:r>
                    </a:p>
                  </a:txBody>
                  <a:tcPr marL="21431" marR="21431" marT="14288" marB="14288" anchor="ctr"/>
                </a:tc>
                <a:tc>
                  <a:txBody>
                    <a:bodyPr/>
                    <a:lstStyle/>
                    <a:p>
                      <a:pPr algn="ctr" rtl="0" fontAlgn="b"/>
                      <a:r>
                        <a:rPr lang="nl-NL" sz="1200" b="0" dirty="0">
                          <a:effectLst/>
                          <a:latin typeface="Calibri" panose="020F0502020204030204" pitchFamily="34" charset="0"/>
                        </a:rPr>
                        <a:t>1208.6</a:t>
                      </a:r>
                    </a:p>
                  </a:txBody>
                  <a:tcPr marL="21431" marR="21431" marT="14288" marB="14288" anchor="ctr"/>
                </a:tc>
                <a:tc>
                  <a:txBody>
                    <a:bodyPr/>
                    <a:lstStyle/>
                    <a:p>
                      <a:pPr algn="ctr" rtl="0" fontAlgn="b"/>
                      <a:r>
                        <a:rPr lang="nl-NL" sz="1200" b="0" dirty="0">
                          <a:effectLst/>
                          <a:latin typeface="Calibri" panose="020F0502020204030204" pitchFamily="34" charset="0"/>
                        </a:rPr>
                        <a:t>1278.7</a:t>
                      </a:r>
                    </a:p>
                  </a:txBody>
                  <a:tcPr marL="21431" marR="21431" marT="14288" marB="14288" anchor="ctr"/>
                </a:tc>
                <a:tc>
                  <a:txBody>
                    <a:bodyPr/>
                    <a:lstStyle/>
                    <a:p>
                      <a:pPr algn="ctr" rtl="0" fontAlgn="b"/>
                      <a:r>
                        <a:rPr lang="nl-NL" sz="1200" b="0" dirty="0">
                          <a:effectLst/>
                          <a:latin typeface="Calibri" panose="020F0502020204030204" pitchFamily="34" charset="0"/>
                        </a:rPr>
                        <a:t>1363.2</a:t>
                      </a:r>
                    </a:p>
                  </a:txBody>
                  <a:tcPr marL="21431" marR="21431" marT="14288" marB="14288" anchor="ctr"/>
                </a:tc>
                <a:tc>
                  <a:txBody>
                    <a:bodyPr/>
                    <a:lstStyle/>
                    <a:p>
                      <a:pPr algn="ctr" rtl="0" fontAlgn="b"/>
                      <a:r>
                        <a:rPr lang="nl-NL" sz="1200" b="0" dirty="0">
                          <a:effectLst/>
                          <a:latin typeface="Calibri" panose="020F0502020204030204" pitchFamily="34" charset="0"/>
                        </a:rPr>
                        <a:t>1405.5</a:t>
                      </a:r>
                    </a:p>
                  </a:txBody>
                  <a:tcPr marL="21431" marR="21431" marT="14288" marB="14288" anchor="ctr"/>
                </a:tc>
                <a:tc>
                  <a:txBody>
                    <a:bodyPr/>
                    <a:lstStyle/>
                    <a:p>
                      <a:pPr algn="ctr" rtl="0" fontAlgn="b"/>
                      <a:r>
                        <a:rPr lang="nl-NL" sz="1200" b="0" dirty="0">
                          <a:effectLst/>
                          <a:latin typeface="Calibri" panose="020F0502020204030204" pitchFamily="34" charset="0"/>
                        </a:rPr>
                        <a:t>1462.1</a:t>
                      </a:r>
                    </a:p>
                  </a:txBody>
                  <a:tcPr marL="21431" marR="21431" marT="14288" marB="14288" anchor="ctr"/>
                </a:tc>
                <a:tc>
                  <a:txBody>
                    <a:bodyPr/>
                    <a:lstStyle/>
                    <a:p>
                      <a:pPr algn="ctr" rtl="0" fontAlgn="b"/>
                      <a:r>
                        <a:rPr lang="nl-NL" sz="1200" b="0" dirty="0">
                          <a:effectLst/>
                          <a:latin typeface="Calibri" panose="020F0502020204030204" pitchFamily="34" charset="0"/>
                        </a:rPr>
                        <a:t>1589.9</a:t>
                      </a:r>
                    </a:p>
                  </a:txBody>
                  <a:tcPr marL="21431" marR="21431" marT="14288" marB="14288" anchor="ctr"/>
                </a:tc>
                <a:tc>
                  <a:txBody>
                    <a:bodyPr/>
                    <a:lstStyle/>
                    <a:p>
                      <a:pPr algn="ctr" rtl="0" fontAlgn="b"/>
                      <a:r>
                        <a:rPr lang="nl-NL" sz="1200" b="0" dirty="0">
                          <a:effectLst/>
                          <a:latin typeface="Calibri" panose="020F0502020204030204" pitchFamily="34" charset="0"/>
                        </a:rPr>
                        <a:t>1654.1</a:t>
                      </a:r>
                    </a:p>
                  </a:txBody>
                  <a:tcPr marL="21431" marR="21431" marT="14288" marB="14288" anchor="ctr"/>
                </a:tc>
                <a:tc>
                  <a:txBody>
                    <a:bodyPr/>
                    <a:lstStyle/>
                    <a:p>
                      <a:pPr algn="ctr" rtl="0" fontAlgn="b"/>
                      <a:r>
                        <a:rPr lang="nl-NL" sz="1200" b="0" dirty="0">
                          <a:effectLst/>
                          <a:latin typeface="Calibri" panose="020F0502020204030204" pitchFamily="34" charset="0"/>
                        </a:rPr>
                        <a:t>1704.1</a:t>
                      </a:r>
                    </a:p>
                  </a:txBody>
                  <a:tcPr marL="21431" marR="21431" marT="14288" marB="14288" anchor="ctr"/>
                </a:tc>
                <a:tc>
                  <a:txBody>
                    <a:bodyPr/>
                    <a:lstStyle/>
                    <a:p>
                      <a:pPr algn="ctr" rtl="0" fontAlgn="b"/>
                      <a:r>
                        <a:rPr lang="nl-NL" sz="1200" b="0" dirty="0">
                          <a:effectLst/>
                          <a:latin typeface="Calibri" panose="020F0502020204030204" pitchFamily="34" charset="0"/>
                        </a:rPr>
                        <a:t>1711.3</a:t>
                      </a:r>
                    </a:p>
                  </a:txBody>
                  <a:tcPr marL="21431" marR="21431" marT="14288" marB="14288" anchor="ctr"/>
                </a:tc>
                <a:tc>
                  <a:txBody>
                    <a:bodyPr/>
                    <a:lstStyle/>
                    <a:p>
                      <a:pPr algn="ctr" rtl="0" fontAlgn="b"/>
                      <a:r>
                        <a:rPr lang="nl-NL" sz="1200" b="0" dirty="0">
                          <a:effectLst/>
                          <a:latin typeface="Calibri" panose="020F0502020204030204" pitchFamily="34" charset="0"/>
                        </a:rPr>
                        <a:t>1718.4</a:t>
                      </a:r>
                    </a:p>
                  </a:txBody>
                  <a:tcPr marL="21431" marR="21431" marT="14288" marB="14288" anchor="ctr"/>
                </a:tc>
                <a:extLst>
                  <a:ext uri="{0D108BD9-81ED-4DB2-BD59-A6C34878D82A}">
                    <a16:rowId xmlns:a16="http://schemas.microsoft.com/office/drawing/2014/main" val="3108789851"/>
                  </a:ext>
                </a:extLst>
              </a:tr>
            </a:tbl>
          </a:graphicData>
        </a:graphic>
      </p:graphicFrame>
      <p:pic>
        <p:nvPicPr>
          <p:cNvPr id="3" name="Picture 2">
            <a:extLst>
              <a:ext uri="{FF2B5EF4-FFF2-40B4-BE49-F238E27FC236}">
                <a16:creationId xmlns:a16="http://schemas.microsoft.com/office/drawing/2014/main" id="{7F95024D-0974-CCC9-87B0-A931CF6FC0DC}"/>
              </a:ext>
            </a:extLst>
          </p:cNvPr>
          <p:cNvPicPr>
            <a:picLocks noChangeAspect="1"/>
          </p:cNvPicPr>
          <p:nvPr/>
        </p:nvPicPr>
        <p:blipFill>
          <a:blip r:embed="rId3"/>
          <a:stretch>
            <a:fillRect/>
          </a:stretch>
        </p:blipFill>
        <p:spPr>
          <a:xfrm>
            <a:off x="0" y="277800"/>
            <a:ext cx="8254699" cy="591363"/>
          </a:xfrm>
          <a:prstGeom prst="rect">
            <a:avLst/>
          </a:prstGeom>
        </p:spPr>
      </p:pic>
      <p:pic>
        <p:nvPicPr>
          <p:cNvPr id="5" name="Picture 4">
            <a:extLst>
              <a:ext uri="{FF2B5EF4-FFF2-40B4-BE49-F238E27FC236}">
                <a16:creationId xmlns:a16="http://schemas.microsoft.com/office/drawing/2014/main" id="{D28B8B70-49A5-7C93-B4E1-485692E45086}"/>
              </a:ext>
            </a:extLst>
          </p:cNvPr>
          <p:cNvPicPr>
            <a:picLocks noChangeAspect="1"/>
          </p:cNvPicPr>
          <p:nvPr/>
        </p:nvPicPr>
        <p:blipFill>
          <a:blip r:embed="rId4"/>
          <a:stretch>
            <a:fillRect/>
          </a:stretch>
        </p:blipFill>
        <p:spPr>
          <a:xfrm>
            <a:off x="257529" y="277800"/>
            <a:ext cx="627942" cy="530398"/>
          </a:xfrm>
          <a:prstGeom prst="rect">
            <a:avLst/>
          </a:prstGeom>
        </p:spPr>
      </p:pic>
    </p:spTree>
    <p:extLst>
      <p:ext uri="{BB962C8B-B14F-4D97-AF65-F5344CB8AC3E}">
        <p14:creationId xmlns:p14="http://schemas.microsoft.com/office/powerpoint/2010/main" val="213960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E1DE-7C21-7C10-EB25-870A13B89758}"/>
              </a:ext>
            </a:extLst>
          </p:cNvPr>
          <p:cNvSpPr>
            <a:spLocks noGrp="1"/>
          </p:cNvSpPr>
          <p:nvPr>
            <p:ph type="title"/>
          </p:nvPr>
        </p:nvSpPr>
        <p:spPr>
          <a:xfrm>
            <a:off x="561600" y="169210"/>
            <a:ext cx="8330400" cy="971235"/>
          </a:xfrm>
        </p:spPr>
        <p:txBody>
          <a:bodyPr/>
          <a:lstStyle/>
          <a:p>
            <a:pPr algn="ctr"/>
            <a:r>
              <a:rPr lang="nl-NL" sz="2000" dirty="0" err="1"/>
              <a:t>Intravariety</a:t>
            </a:r>
            <a:r>
              <a:rPr lang="nl-NL" sz="2000" dirty="0"/>
              <a:t>: </a:t>
            </a:r>
            <a:r>
              <a:rPr lang="nl-NL" sz="2000" dirty="0" err="1"/>
              <a:t>Cappricia</a:t>
            </a:r>
            <a:r>
              <a:rPr lang="nl-NL" sz="2000" dirty="0"/>
              <a:t> </a:t>
            </a:r>
            <a:r>
              <a:rPr lang="nl-NL" sz="2000" dirty="0" err="1"/>
              <a:t>classification</a:t>
            </a:r>
            <a:r>
              <a:rPr lang="nl-NL" sz="2000" dirty="0"/>
              <a:t> </a:t>
            </a:r>
            <a:r>
              <a:rPr lang="nl-NL" sz="2000" dirty="0" err="1"/>
              <a:t>metrics</a:t>
            </a:r>
            <a:r>
              <a:rPr lang="nl-NL" sz="2000" dirty="0"/>
              <a:t> </a:t>
            </a:r>
            <a:r>
              <a:rPr lang="nl-NL" sz="2000" dirty="0" err="1"/>
              <a:t>according</a:t>
            </a:r>
            <a:r>
              <a:rPr lang="nl-NL" sz="2000" dirty="0"/>
              <a:t> </a:t>
            </a:r>
            <a:r>
              <a:rPr lang="nl-NL" sz="2000" dirty="0" err="1"/>
              <a:t>to</a:t>
            </a:r>
            <a:r>
              <a:rPr lang="nl-NL" sz="2000" dirty="0"/>
              <a:t> different </a:t>
            </a:r>
            <a:r>
              <a:rPr lang="nl-NL" sz="2000" dirty="0" err="1"/>
              <a:t>number</a:t>
            </a:r>
            <a:r>
              <a:rPr lang="nl-NL" sz="2000" dirty="0"/>
              <a:t> of important variables as input </a:t>
            </a:r>
            <a:r>
              <a:rPr lang="nl-NL" sz="2000" dirty="0" err="1"/>
              <a:t>for</a:t>
            </a:r>
            <a:r>
              <a:rPr lang="nl-NL" sz="2000" dirty="0"/>
              <a:t> PLSDA</a:t>
            </a:r>
          </a:p>
        </p:txBody>
      </p:sp>
      <p:sp>
        <p:nvSpPr>
          <p:cNvPr id="4" name="Slide Number Placeholder 3">
            <a:extLst>
              <a:ext uri="{FF2B5EF4-FFF2-40B4-BE49-F238E27FC236}">
                <a16:creationId xmlns:a16="http://schemas.microsoft.com/office/drawing/2014/main" id="{A3FCB251-3116-1347-AC58-702654427D19}"/>
              </a:ext>
            </a:extLst>
          </p:cNvPr>
          <p:cNvSpPr>
            <a:spLocks noGrp="1"/>
          </p:cNvSpPr>
          <p:nvPr>
            <p:ph type="sldNum" sz="quarter" idx="12"/>
          </p:nvPr>
        </p:nvSpPr>
        <p:spPr/>
        <p:txBody>
          <a:bodyPr/>
          <a:lstStyle/>
          <a:p>
            <a:fld id="{7AD21F21-CD67-4A49-AEE5-41D1725A6586}" type="slidenum">
              <a:rPr lang="sr-Latn-RS" smtClean="0"/>
              <a:t>44</a:t>
            </a:fld>
            <a:endParaRPr lang="sr-Latn-RS"/>
          </a:p>
        </p:txBody>
      </p:sp>
      <p:pic>
        <p:nvPicPr>
          <p:cNvPr id="18" name="Content Placeholder 17">
            <a:extLst>
              <a:ext uri="{FF2B5EF4-FFF2-40B4-BE49-F238E27FC236}">
                <a16:creationId xmlns:a16="http://schemas.microsoft.com/office/drawing/2014/main" id="{ED3385B0-F899-27DA-1242-E7CF79834496}"/>
              </a:ext>
            </a:extLst>
          </p:cNvPr>
          <p:cNvPicPr>
            <a:picLocks noGrp="1" noChangeAspect="1"/>
          </p:cNvPicPr>
          <p:nvPr>
            <p:ph idx="1"/>
          </p:nvPr>
        </p:nvPicPr>
        <p:blipFill>
          <a:blip r:embed="rId3"/>
          <a:stretch>
            <a:fillRect/>
          </a:stretch>
        </p:blipFill>
        <p:spPr>
          <a:xfrm>
            <a:off x="-7450" y="1523996"/>
            <a:ext cx="3194776" cy="1974953"/>
          </a:xfrm>
          <a:prstGeom prst="rect">
            <a:avLst/>
          </a:prstGeom>
        </p:spPr>
      </p:pic>
      <p:pic>
        <p:nvPicPr>
          <p:cNvPr id="5" name="Picture 4" descr="A graph with different colored lines&#10;&#10;Description automatically generated">
            <a:extLst>
              <a:ext uri="{FF2B5EF4-FFF2-40B4-BE49-F238E27FC236}">
                <a16:creationId xmlns:a16="http://schemas.microsoft.com/office/drawing/2014/main" id="{BC510628-030C-9B3B-A498-C39606FD6624}"/>
              </a:ext>
            </a:extLst>
          </p:cNvPr>
          <p:cNvPicPr>
            <a:picLocks noChangeAspect="1"/>
          </p:cNvPicPr>
          <p:nvPr/>
        </p:nvPicPr>
        <p:blipFill rotWithShape="1">
          <a:blip r:embed="rId4"/>
          <a:srcRect l="5085" t="9157" b="6454"/>
          <a:stretch/>
        </p:blipFill>
        <p:spPr>
          <a:xfrm>
            <a:off x="2542749" y="3017411"/>
            <a:ext cx="3741776" cy="2126090"/>
          </a:xfrm>
          <a:prstGeom prst="rect">
            <a:avLst/>
          </a:prstGeom>
        </p:spPr>
      </p:pic>
      <p:pic>
        <p:nvPicPr>
          <p:cNvPr id="7" name="Picture 6" descr="A graph of different colored lines&#10;&#10;Description automatically generated">
            <a:extLst>
              <a:ext uri="{FF2B5EF4-FFF2-40B4-BE49-F238E27FC236}">
                <a16:creationId xmlns:a16="http://schemas.microsoft.com/office/drawing/2014/main" id="{90559B5A-64A4-D5A0-EFE1-BE9FA1667918}"/>
              </a:ext>
            </a:extLst>
          </p:cNvPr>
          <p:cNvPicPr>
            <a:picLocks noChangeAspect="1"/>
          </p:cNvPicPr>
          <p:nvPr/>
        </p:nvPicPr>
        <p:blipFill rotWithShape="1">
          <a:blip r:embed="rId5"/>
          <a:srcRect l="5324" t="9082" b="7191"/>
          <a:stretch/>
        </p:blipFill>
        <p:spPr>
          <a:xfrm>
            <a:off x="5949225" y="1636755"/>
            <a:ext cx="3114767" cy="1702794"/>
          </a:xfrm>
          <a:prstGeom prst="rect">
            <a:avLst/>
          </a:prstGeom>
        </p:spPr>
      </p:pic>
      <p:sp>
        <p:nvSpPr>
          <p:cNvPr id="8" name="Rectangle 7">
            <a:extLst>
              <a:ext uri="{FF2B5EF4-FFF2-40B4-BE49-F238E27FC236}">
                <a16:creationId xmlns:a16="http://schemas.microsoft.com/office/drawing/2014/main" id="{8B6B82AD-383E-3D12-9D9D-53CD751CBD7B}"/>
              </a:ext>
            </a:extLst>
          </p:cNvPr>
          <p:cNvSpPr/>
          <p:nvPr/>
        </p:nvSpPr>
        <p:spPr>
          <a:xfrm>
            <a:off x="1043608" y="1302442"/>
            <a:ext cx="91440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Label 1</a:t>
            </a:r>
          </a:p>
        </p:txBody>
      </p:sp>
      <p:sp>
        <p:nvSpPr>
          <p:cNvPr id="9" name="Rectangle 8">
            <a:extLst>
              <a:ext uri="{FF2B5EF4-FFF2-40B4-BE49-F238E27FC236}">
                <a16:creationId xmlns:a16="http://schemas.microsoft.com/office/drawing/2014/main" id="{D03945A5-5C37-6987-9810-1D573CC5B5C8}"/>
              </a:ext>
            </a:extLst>
          </p:cNvPr>
          <p:cNvSpPr/>
          <p:nvPr/>
        </p:nvSpPr>
        <p:spPr>
          <a:xfrm>
            <a:off x="3951846" y="2706200"/>
            <a:ext cx="91440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Label 2</a:t>
            </a:r>
          </a:p>
        </p:txBody>
      </p:sp>
      <p:sp>
        <p:nvSpPr>
          <p:cNvPr id="10" name="Rectangle 9">
            <a:extLst>
              <a:ext uri="{FF2B5EF4-FFF2-40B4-BE49-F238E27FC236}">
                <a16:creationId xmlns:a16="http://schemas.microsoft.com/office/drawing/2014/main" id="{B1A01A1C-A310-62B8-2219-1A217C666954}"/>
              </a:ext>
            </a:extLst>
          </p:cNvPr>
          <p:cNvSpPr/>
          <p:nvPr/>
        </p:nvSpPr>
        <p:spPr>
          <a:xfrm>
            <a:off x="7049409" y="1212680"/>
            <a:ext cx="91440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Label 3</a:t>
            </a:r>
          </a:p>
        </p:txBody>
      </p:sp>
      <p:sp>
        <p:nvSpPr>
          <p:cNvPr id="15" name="Rectangle 14">
            <a:extLst>
              <a:ext uri="{FF2B5EF4-FFF2-40B4-BE49-F238E27FC236}">
                <a16:creationId xmlns:a16="http://schemas.microsoft.com/office/drawing/2014/main" id="{6D397EC2-3530-9A80-8D9A-F5FC41BCC5D7}"/>
              </a:ext>
            </a:extLst>
          </p:cNvPr>
          <p:cNvSpPr/>
          <p:nvPr/>
        </p:nvSpPr>
        <p:spPr>
          <a:xfrm>
            <a:off x="3494646" y="1973128"/>
            <a:ext cx="1828800" cy="334313"/>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SEN=TP/TP+FN</a:t>
            </a:r>
          </a:p>
        </p:txBody>
      </p:sp>
      <p:sp>
        <p:nvSpPr>
          <p:cNvPr id="17" name="Rectangle 16">
            <a:extLst>
              <a:ext uri="{FF2B5EF4-FFF2-40B4-BE49-F238E27FC236}">
                <a16:creationId xmlns:a16="http://schemas.microsoft.com/office/drawing/2014/main" id="{27605F6A-7E73-5B0D-A9E2-40D4BA428E78}"/>
              </a:ext>
            </a:extLst>
          </p:cNvPr>
          <p:cNvSpPr/>
          <p:nvPr/>
        </p:nvSpPr>
        <p:spPr>
          <a:xfrm>
            <a:off x="6601253" y="4049656"/>
            <a:ext cx="1862347" cy="334313"/>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SPE=TN/TN+FP</a:t>
            </a:r>
          </a:p>
        </p:txBody>
      </p:sp>
      <p:sp>
        <p:nvSpPr>
          <p:cNvPr id="19" name="Rectangle 18">
            <a:extLst>
              <a:ext uri="{FF2B5EF4-FFF2-40B4-BE49-F238E27FC236}">
                <a16:creationId xmlns:a16="http://schemas.microsoft.com/office/drawing/2014/main" id="{1E85FA85-159E-4355-11D6-C2041E4F1E39}"/>
              </a:ext>
            </a:extLst>
          </p:cNvPr>
          <p:cNvSpPr/>
          <p:nvPr/>
        </p:nvSpPr>
        <p:spPr>
          <a:xfrm>
            <a:off x="561600" y="3882500"/>
            <a:ext cx="1696600" cy="334313"/>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PRE=TP/TP+FP</a:t>
            </a:r>
          </a:p>
        </p:txBody>
      </p:sp>
      <p:sp>
        <p:nvSpPr>
          <p:cNvPr id="20" name="Rectangle 19">
            <a:extLst>
              <a:ext uri="{FF2B5EF4-FFF2-40B4-BE49-F238E27FC236}">
                <a16:creationId xmlns:a16="http://schemas.microsoft.com/office/drawing/2014/main" id="{47B94BFB-8513-2238-A3C5-A605E770B970}"/>
              </a:ext>
            </a:extLst>
          </p:cNvPr>
          <p:cNvSpPr/>
          <p:nvPr/>
        </p:nvSpPr>
        <p:spPr>
          <a:xfrm>
            <a:off x="2905083" y="1273845"/>
            <a:ext cx="3194776" cy="334313"/>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ACC=(TP +TN)/(TP+TN+FP+FN)</a:t>
            </a:r>
          </a:p>
        </p:txBody>
      </p:sp>
    </p:spTree>
    <p:extLst>
      <p:ext uri="{BB962C8B-B14F-4D97-AF65-F5344CB8AC3E}">
        <p14:creationId xmlns:p14="http://schemas.microsoft.com/office/powerpoint/2010/main" val="2577237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C5B1-4860-D225-32F0-6099E6266AF9}"/>
              </a:ext>
            </a:extLst>
          </p:cNvPr>
          <p:cNvSpPr>
            <a:spLocks noGrp="1"/>
          </p:cNvSpPr>
          <p:nvPr>
            <p:ph type="title"/>
          </p:nvPr>
        </p:nvSpPr>
        <p:spPr>
          <a:xfrm>
            <a:off x="105089" y="169210"/>
            <a:ext cx="8786911" cy="471405"/>
          </a:xfrm>
        </p:spPr>
        <p:txBody>
          <a:bodyPr/>
          <a:lstStyle/>
          <a:p>
            <a:pPr algn="ctr"/>
            <a:r>
              <a:rPr lang="nl-NL" sz="1400" dirty="0" err="1"/>
              <a:t>Classification</a:t>
            </a:r>
            <a:r>
              <a:rPr lang="nl-NL" sz="1400" dirty="0"/>
              <a:t> </a:t>
            </a:r>
            <a:r>
              <a:rPr lang="nl-NL" sz="1400" dirty="0" err="1"/>
              <a:t>metrics</a:t>
            </a:r>
            <a:r>
              <a:rPr lang="nl-NL" sz="1400" dirty="0"/>
              <a:t> </a:t>
            </a:r>
            <a:r>
              <a:rPr lang="nl-NL" sz="1400" dirty="0" err="1"/>
              <a:t>according</a:t>
            </a:r>
            <a:r>
              <a:rPr lang="nl-NL" sz="1400" dirty="0"/>
              <a:t> </a:t>
            </a:r>
            <a:r>
              <a:rPr lang="nl-NL" sz="1400" dirty="0" err="1"/>
              <a:t>to</a:t>
            </a:r>
            <a:r>
              <a:rPr lang="nl-NL" sz="1400" dirty="0"/>
              <a:t> different </a:t>
            </a:r>
            <a:r>
              <a:rPr lang="nl-NL" sz="1400" dirty="0" err="1"/>
              <a:t>number</a:t>
            </a:r>
            <a:r>
              <a:rPr lang="nl-NL" sz="1400" dirty="0"/>
              <a:t> of important variables as input </a:t>
            </a:r>
            <a:r>
              <a:rPr lang="nl-NL" sz="1400" dirty="0" err="1"/>
              <a:t>for</a:t>
            </a:r>
            <a:r>
              <a:rPr lang="nl-NL" sz="1400" dirty="0"/>
              <a:t> PLSDA</a:t>
            </a:r>
          </a:p>
        </p:txBody>
      </p:sp>
      <p:sp>
        <p:nvSpPr>
          <p:cNvPr id="4" name="Slide Number Placeholder 3">
            <a:extLst>
              <a:ext uri="{FF2B5EF4-FFF2-40B4-BE49-F238E27FC236}">
                <a16:creationId xmlns:a16="http://schemas.microsoft.com/office/drawing/2014/main" id="{36C6C025-5E68-BB23-B4B4-69CBE4DEC8E3}"/>
              </a:ext>
            </a:extLst>
          </p:cNvPr>
          <p:cNvSpPr>
            <a:spLocks noGrp="1"/>
          </p:cNvSpPr>
          <p:nvPr>
            <p:ph type="sldNum" sz="quarter" idx="12"/>
          </p:nvPr>
        </p:nvSpPr>
        <p:spPr/>
        <p:txBody>
          <a:bodyPr/>
          <a:lstStyle/>
          <a:p>
            <a:fld id="{7AD21F21-CD67-4A49-AEE5-41D1725A6586}" type="slidenum">
              <a:rPr lang="sr-Latn-RS" smtClean="0"/>
              <a:t>45</a:t>
            </a:fld>
            <a:endParaRPr lang="sr-Latn-RS"/>
          </a:p>
        </p:txBody>
      </p:sp>
      <p:pic>
        <p:nvPicPr>
          <p:cNvPr id="9" name="Picture 8" descr="A graph of different colored bars&#10;&#10;Description automatically generated">
            <a:extLst>
              <a:ext uri="{FF2B5EF4-FFF2-40B4-BE49-F238E27FC236}">
                <a16:creationId xmlns:a16="http://schemas.microsoft.com/office/drawing/2014/main" id="{42DB7A0C-31F7-46C0-C9C6-D03426DC4AF7}"/>
              </a:ext>
            </a:extLst>
          </p:cNvPr>
          <p:cNvPicPr>
            <a:picLocks noChangeAspect="1"/>
          </p:cNvPicPr>
          <p:nvPr/>
        </p:nvPicPr>
        <p:blipFill rotWithShape="1">
          <a:blip r:embed="rId3"/>
          <a:srcRect l="2897" t="5669" r="5839"/>
          <a:stretch/>
        </p:blipFill>
        <p:spPr>
          <a:xfrm>
            <a:off x="4687175" y="1631162"/>
            <a:ext cx="4204825" cy="2688135"/>
          </a:xfrm>
          <a:prstGeom prst="rect">
            <a:avLst/>
          </a:prstGeom>
        </p:spPr>
      </p:pic>
      <p:pic>
        <p:nvPicPr>
          <p:cNvPr id="10" name="Content Placeholder 7">
            <a:extLst>
              <a:ext uri="{FF2B5EF4-FFF2-40B4-BE49-F238E27FC236}">
                <a16:creationId xmlns:a16="http://schemas.microsoft.com/office/drawing/2014/main" id="{80D7DF6B-7C9F-AC13-F7F3-1E53358E8BB1}"/>
              </a:ext>
            </a:extLst>
          </p:cNvPr>
          <p:cNvPicPr>
            <a:picLocks noChangeAspect="1"/>
          </p:cNvPicPr>
          <p:nvPr/>
        </p:nvPicPr>
        <p:blipFill>
          <a:blip r:embed="rId4"/>
          <a:stretch>
            <a:fillRect/>
          </a:stretch>
        </p:blipFill>
        <p:spPr bwMode="auto">
          <a:xfrm>
            <a:off x="105089" y="1659454"/>
            <a:ext cx="4509050" cy="278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572F849B-CAF0-8766-9367-0FCCD3AD386A}"/>
              </a:ext>
            </a:extLst>
          </p:cNvPr>
          <p:cNvSpPr/>
          <p:nvPr/>
        </p:nvSpPr>
        <p:spPr>
          <a:xfrm>
            <a:off x="3657600" y="831254"/>
            <a:ext cx="91440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Brioso</a:t>
            </a:r>
            <a:endParaRPr lang="nl-NL" sz="1400" dirty="0">
              <a:solidFill>
                <a:schemeClr val="tx1"/>
              </a:solidFill>
            </a:endParaRPr>
          </a:p>
        </p:txBody>
      </p:sp>
      <p:sp>
        <p:nvSpPr>
          <p:cNvPr id="16" name="Rectangle 15">
            <a:extLst>
              <a:ext uri="{FF2B5EF4-FFF2-40B4-BE49-F238E27FC236}">
                <a16:creationId xmlns:a16="http://schemas.microsoft.com/office/drawing/2014/main" id="{09320191-D9DD-8351-EA9D-4B5C7D830C3A}"/>
              </a:ext>
            </a:extLst>
          </p:cNvPr>
          <p:cNvSpPr/>
          <p:nvPr/>
        </p:nvSpPr>
        <p:spPr>
          <a:xfrm>
            <a:off x="4572000" y="824203"/>
            <a:ext cx="646634"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Raw</a:t>
            </a:r>
            <a:endParaRPr lang="nl-NL" sz="1400" dirty="0">
              <a:solidFill>
                <a:schemeClr val="tx1"/>
              </a:solidFill>
            </a:endParaRPr>
          </a:p>
        </p:txBody>
      </p:sp>
    </p:spTree>
    <p:extLst>
      <p:ext uri="{BB962C8B-B14F-4D97-AF65-F5344CB8AC3E}">
        <p14:creationId xmlns:p14="http://schemas.microsoft.com/office/powerpoint/2010/main" val="2276618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C5B1-4860-D225-32F0-6099E6266AF9}"/>
              </a:ext>
            </a:extLst>
          </p:cNvPr>
          <p:cNvSpPr>
            <a:spLocks noGrp="1"/>
          </p:cNvSpPr>
          <p:nvPr>
            <p:ph type="title"/>
          </p:nvPr>
        </p:nvSpPr>
        <p:spPr>
          <a:xfrm>
            <a:off x="105089" y="169210"/>
            <a:ext cx="8786911" cy="471405"/>
          </a:xfrm>
        </p:spPr>
        <p:txBody>
          <a:bodyPr/>
          <a:lstStyle/>
          <a:p>
            <a:pPr algn="ctr"/>
            <a:r>
              <a:rPr lang="nl-NL" sz="1400" dirty="0" err="1"/>
              <a:t>Classification</a:t>
            </a:r>
            <a:r>
              <a:rPr lang="nl-NL" sz="1400" dirty="0"/>
              <a:t> </a:t>
            </a:r>
            <a:r>
              <a:rPr lang="nl-NL" sz="1400" dirty="0" err="1"/>
              <a:t>metrics</a:t>
            </a:r>
            <a:r>
              <a:rPr lang="nl-NL" sz="1400" dirty="0"/>
              <a:t> </a:t>
            </a:r>
            <a:r>
              <a:rPr lang="nl-NL" sz="1400" dirty="0" err="1"/>
              <a:t>according</a:t>
            </a:r>
            <a:r>
              <a:rPr lang="nl-NL" sz="1400" dirty="0"/>
              <a:t> </a:t>
            </a:r>
            <a:r>
              <a:rPr lang="nl-NL" sz="1400" dirty="0" err="1"/>
              <a:t>to</a:t>
            </a:r>
            <a:r>
              <a:rPr lang="nl-NL" sz="1400" dirty="0"/>
              <a:t> different </a:t>
            </a:r>
            <a:r>
              <a:rPr lang="nl-NL" sz="1400" dirty="0" err="1"/>
              <a:t>number</a:t>
            </a:r>
            <a:r>
              <a:rPr lang="nl-NL" sz="1400" dirty="0"/>
              <a:t> of important variables as input </a:t>
            </a:r>
            <a:r>
              <a:rPr lang="nl-NL" sz="1400" dirty="0" err="1"/>
              <a:t>for</a:t>
            </a:r>
            <a:r>
              <a:rPr lang="nl-NL" sz="1400" dirty="0"/>
              <a:t> PLSDA</a:t>
            </a:r>
          </a:p>
        </p:txBody>
      </p:sp>
      <p:pic>
        <p:nvPicPr>
          <p:cNvPr id="6" name="Content Placeholder 5">
            <a:extLst>
              <a:ext uri="{FF2B5EF4-FFF2-40B4-BE49-F238E27FC236}">
                <a16:creationId xmlns:a16="http://schemas.microsoft.com/office/drawing/2014/main" id="{37D63781-3680-ADF8-9552-A8596EA1C1D7}"/>
              </a:ext>
            </a:extLst>
          </p:cNvPr>
          <p:cNvPicPr>
            <a:picLocks noGrp="1" noChangeAspect="1"/>
          </p:cNvPicPr>
          <p:nvPr>
            <p:ph idx="1"/>
          </p:nvPr>
        </p:nvPicPr>
        <p:blipFill>
          <a:blip r:embed="rId3"/>
          <a:stretch>
            <a:fillRect/>
          </a:stretch>
        </p:blipFill>
        <p:spPr>
          <a:xfrm>
            <a:off x="0" y="1739272"/>
            <a:ext cx="4634945" cy="2704777"/>
          </a:xfrm>
          <a:prstGeom prst="rect">
            <a:avLst/>
          </a:prstGeom>
        </p:spPr>
      </p:pic>
      <p:sp>
        <p:nvSpPr>
          <p:cNvPr id="4" name="Slide Number Placeholder 3">
            <a:extLst>
              <a:ext uri="{FF2B5EF4-FFF2-40B4-BE49-F238E27FC236}">
                <a16:creationId xmlns:a16="http://schemas.microsoft.com/office/drawing/2014/main" id="{36C6C025-5E68-BB23-B4B4-69CBE4DEC8E3}"/>
              </a:ext>
            </a:extLst>
          </p:cNvPr>
          <p:cNvSpPr>
            <a:spLocks noGrp="1"/>
          </p:cNvSpPr>
          <p:nvPr>
            <p:ph type="sldNum" sz="quarter" idx="12"/>
          </p:nvPr>
        </p:nvSpPr>
        <p:spPr/>
        <p:txBody>
          <a:bodyPr/>
          <a:lstStyle/>
          <a:p>
            <a:fld id="{7AD21F21-CD67-4A49-AEE5-41D1725A6586}" type="slidenum">
              <a:rPr lang="sr-Latn-RS" smtClean="0"/>
              <a:t>46</a:t>
            </a:fld>
            <a:endParaRPr lang="sr-Latn-RS"/>
          </a:p>
        </p:txBody>
      </p:sp>
      <p:pic>
        <p:nvPicPr>
          <p:cNvPr id="5" name="Picture 4">
            <a:extLst>
              <a:ext uri="{FF2B5EF4-FFF2-40B4-BE49-F238E27FC236}">
                <a16:creationId xmlns:a16="http://schemas.microsoft.com/office/drawing/2014/main" id="{A390BA09-53E1-7E6B-6BD4-7C08EFF52A2C}"/>
              </a:ext>
            </a:extLst>
          </p:cNvPr>
          <p:cNvPicPr>
            <a:picLocks noChangeAspect="1"/>
          </p:cNvPicPr>
          <p:nvPr/>
        </p:nvPicPr>
        <p:blipFill>
          <a:blip r:embed="rId4"/>
          <a:stretch>
            <a:fillRect/>
          </a:stretch>
        </p:blipFill>
        <p:spPr>
          <a:xfrm>
            <a:off x="4771604" y="1694134"/>
            <a:ext cx="4120396" cy="2544599"/>
          </a:xfrm>
          <a:prstGeom prst="rect">
            <a:avLst/>
          </a:prstGeom>
        </p:spPr>
      </p:pic>
      <p:sp>
        <p:nvSpPr>
          <p:cNvPr id="7" name="Rectangle 6">
            <a:extLst>
              <a:ext uri="{FF2B5EF4-FFF2-40B4-BE49-F238E27FC236}">
                <a16:creationId xmlns:a16="http://schemas.microsoft.com/office/drawing/2014/main" id="{DB5D8A9A-79E5-EE46-D111-F5968F2C0E93}"/>
              </a:ext>
            </a:extLst>
          </p:cNvPr>
          <p:cNvSpPr/>
          <p:nvPr/>
        </p:nvSpPr>
        <p:spPr>
          <a:xfrm>
            <a:off x="4599558" y="843143"/>
            <a:ext cx="731232"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SNV</a:t>
            </a:r>
          </a:p>
        </p:txBody>
      </p:sp>
      <p:sp>
        <p:nvSpPr>
          <p:cNvPr id="8" name="Rectangle 7">
            <a:extLst>
              <a:ext uri="{FF2B5EF4-FFF2-40B4-BE49-F238E27FC236}">
                <a16:creationId xmlns:a16="http://schemas.microsoft.com/office/drawing/2014/main" id="{726F48D1-4FA2-9057-1566-31930E1AA518}"/>
              </a:ext>
            </a:extLst>
          </p:cNvPr>
          <p:cNvSpPr/>
          <p:nvPr/>
        </p:nvSpPr>
        <p:spPr>
          <a:xfrm>
            <a:off x="3673458" y="852145"/>
            <a:ext cx="914400"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Provine</a:t>
            </a:r>
            <a:endParaRPr lang="nl-NL" sz="1400" dirty="0">
              <a:solidFill>
                <a:schemeClr val="tx1"/>
              </a:solidFill>
            </a:endParaRPr>
          </a:p>
        </p:txBody>
      </p:sp>
    </p:spTree>
    <p:extLst>
      <p:ext uri="{BB962C8B-B14F-4D97-AF65-F5344CB8AC3E}">
        <p14:creationId xmlns:p14="http://schemas.microsoft.com/office/powerpoint/2010/main" val="4188905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C5B1-4860-D225-32F0-6099E6266AF9}"/>
              </a:ext>
            </a:extLst>
          </p:cNvPr>
          <p:cNvSpPr>
            <a:spLocks noGrp="1"/>
          </p:cNvSpPr>
          <p:nvPr>
            <p:ph type="title"/>
          </p:nvPr>
        </p:nvSpPr>
        <p:spPr>
          <a:xfrm>
            <a:off x="105089" y="169210"/>
            <a:ext cx="8786911" cy="471405"/>
          </a:xfrm>
        </p:spPr>
        <p:txBody>
          <a:bodyPr/>
          <a:lstStyle/>
          <a:p>
            <a:pPr algn="ctr"/>
            <a:r>
              <a:rPr lang="nl-NL" sz="1400" dirty="0" err="1"/>
              <a:t>Classification</a:t>
            </a:r>
            <a:r>
              <a:rPr lang="nl-NL" sz="1400" dirty="0"/>
              <a:t> </a:t>
            </a:r>
            <a:r>
              <a:rPr lang="nl-NL" sz="1400" dirty="0" err="1"/>
              <a:t>metrics</a:t>
            </a:r>
            <a:r>
              <a:rPr lang="nl-NL" sz="1400" dirty="0"/>
              <a:t> </a:t>
            </a:r>
            <a:r>
              <a:rPr lang="nl-NL" sz="1400" dirty="0" err="1"/>
              <a:t>according</a:t>
            </a:r>
            <a:r>
              <a:rPr lang="nl-NL" sz="1400" dirty="0"/>
              <a:t> </a:t>
            </a:r>
            <a:r>
              <a:rPr lang="nl-NL" sz="1400" dirty="0" err="1"/>
              <a:t>to</a:t>
            </a:r>
            <a:r>
              <a:rPr lang="nl-NL" sz="1400" dirty="0"/>
              <a:t> different </a:t>
            </a:r>
            <a:r>
              <a:rPr lang="nl-NL" sz="1400" dirty="0" err="1"/>
              <a:t>number</a:t>
            </a:r>
            <a:r>
              <a:rPr lang="nl-NL" sz="1400" dirty="0"/>
              <a:t> of important variables as input </a:t>
            </a:r>
            <a:r>
              <a:rPr lang="nl-NL" sz="1400" dirty="0" err="1"/>
              <a:t>for</a:t>
            </a:r>
            <a:r>
              <a:rPr lang="nl-NL" sz="1400" dirty="0"/>
              <a:t> PLSDA</a:t>
            </a:r>
          </a:p>
        </p:txBody>
      </p:sp>
      <p:sp>
        <p:nvSpPr>
          <p:cNvPr id="4" name="Slide Number Placeholder 3">
            <a:extLst>
              <a:ext uri="{FF2B5EF4-FFF2-40B4-BE49-F238E27FC236}">
                <a16:creationId xmlns:a16="http://schemas.microsoft.com/office/drawing/2014/main" id="{36C6C025-5E68-BB23-B4B4-69CBE4DEC8E3}"/>
              </a:ext>
            </a:extLst>
          </p:cNvPr>
          <p:cNvSpPr>
            <a:spLocks noGrp="1"/>
          </p:cNvSpPr>
          <p:nvPr>
            <p:ph type="sldNum" sz="quarter" idx="12"/>
          </p:nvPr>
        </p:nvSpPr>
        <p:spPr/>
        <p:txBody>
          <a:bodyPr/>
          <a:lstStyle/>
          <a:p>
            <a:fld id="{7AD21F21-CD67-4A49-AEE5-41D1725A6586}" type="slidenum">
              <a:rPr lang="sr-Latn-RS" smtClean="0"/>
              <a:t>47</a:t>
            </a:fld>
            <a:endParaRPr lang="sr-Latn-RS"/>
          </a:p>
        </p:txBody>
      </p:sp>
      <p:pic>
        <p:nvPicPr>
          <p:cNvPr id="11" name="Picture 10">
            <a:extLst>
              <a:ext uri="{FF2B5EF4-FFF2-40B4-BE49-F238E27FC236}">
                <a16:creationId xmlns:a16="http://schemas.microsoft.com/office/drawing/2014/main" id="{E9E056D4-7CB1-7C6F-ED94-A25958ACA9D9}"/>
              </a:ext>
            </a:extLst>
          </p:cNvPr>
          <p:cNvPicPr>
            <a:picLocks noChangeAspect="1"/>
          </p:cNvPicPr>
          <p:nvPr/>
        </p:nvPicPr>
        <p:blipFill>
          <a:blip r:embed="rId3"/>
          <a:stretch>
            <a:fillRect/>
          </a:stretch>
        </p:blipFill>
        <p:spPr>
          <a:xfrm>
            <a:off x="4631525" y="1513760"/>
            <a:ext cx="4446248" cy="2743186"/>
          </a:xfrm>
          <a:prstGeom prst="rect">
            <a:avLst/>
          </a:prstGeom>
        </p:spPr>
      </p:pic>
      <p:pic>
        <p:nvPicPr>
          <p:cNvPr id="12" name="Picture 11">
            <a:extLst>
              <a:ext uri="{FF2B5EF4-FFF2-40B4-BE49-F238E27FC236}">
                <a16:creationId xmlns:a16="http://schemas.microsoft.com/office/drawing/2014/main" id="{0B9A03EA-0D48-44AA-FD1D-06D0258579BE}"/>
              </a:ext>
            </a:extLst>
          </p:cNvPr>
          <p:cNvPicPr>
            <a:picLocks noChangeAspect="1"/>
          </p:cNvPicPr>
          <p:nvPr/>
        </p:nvPicPr>
        <p:blipFill>
          <a:blip r:embed="rId4"/>
          <a:stretch>
            <a:fillRect/>
          </a:stretch>
        </p:blipFill>
        <p:spPr>
          <a:xfrm>
            <a:off x="66227" y="1659044"/>
            <a:ext cx="4609452" cy="2743186"/>
          </a:xfrm>
          <a:prstGeom prst="rect">
            <a:avLst/>
          </a:prstGeom>
        </p:spPr>
      </p:pic>
      <p:sp>
        <p:nvSpPr>
          <p:cNvPr id="14" name="Rectangle 13">
            <a:extLst>
              <a:ext uri="{FF2B5EF4-FFF2-40B4-BE49-F238E27FC236}">
                <a16:creationId xmlns:a16="http://schemas.microsoft.com/office/drawing/2014/main" id="{637A15A8-F667-7867-2D98-57797CB8F555}"/>
              </a:ext>
            </a:extLst>
          </p:cNvPr>
          <p:cNvSpPr/>
          <p:nvPr/>
        </p:nvSpPr>
        <p:spPr>
          <a:xfrm>
            <a:off x="3398949" y="842426"/>
            <a:ext cx="1099595"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Cappricia</a:t>
            </a:r>
            <a:endParaRPr lang="nl-NL" sz="1400" dirty="0">
              <a:solidFill>
                <a:schemeClr val="tx1"/>
              </a:solidFill>
            </a:endParaRPr>
          </a:p>
        </p:txBody>
      </p:sp>
      <p:sp>
        <p:nvSpPr>
          <p:cNvPr id="17" name="Rectangle 16">
            <a:extLst>
              <a:ext uri="{FF2B5EF4-FFF2-40B4-BE49-F238E27FC236}">
                <a16:creationId xmlns:a16="http://schemas.microsoft.com/office/drawing/2014/main" id="{A2DAF363-3560-6318-EB3C-CAA20D65B40E}"/>
              </a:ext>
            </a:extLst>
          </p:cNvPr>
          <p:cNvSpPr/>
          <p:nvPr/>
        </p:nvSpPr>
        <p:spPr>
          <a:xfrm>
            <a:off x="4498544" y="842426"/>
            <a:ext cx="646634" cy="334313"/>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Raw</a:t>
            </a:r>
            <a:endParaRPr lang="nl-NL" sz="1400" dirty="0">
              <a:solidFill>
                <a:schemeClr val="tx1"/>
              </a:solidFill>
            </a:endParaRPr>
          </a:p>
        </p:txBody>
      </p:sp>
    </p:spTree>
    <p:extLst>
      <p:ext uri="{BB962C8B-B14F-4D97-AF65-F5344CB8AC3E}">
        <p14:creationId xmlns:p14="http://schemas.microsoft.com/office/powerpoint/2010/main" val="2660496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AD86-13D2-CAAF-07ED-7A383267F5A8}"/>
              </a:ext>
            </a:extLst>
          </p:cNvPr>
          <p:cNvSpPr>
            <a:spLocks noGrp="1"/>
          </p:cNvSpPr>
          <p:nvPr>
            <p:ph type="title"/>
          </p:nvPr>
        </p:nvSpPr>
        <p:spPr>
          <a:xfrm>
            <a:off x="493817" y="282227"/>
            <a:ext cx="8330400" cy="971235"/>
          </a:xfrm>
        </p:spPr>
        <p:txBody>
          <a:bodyPr/>
          <a:lstStyle/>
          <a:p>
            <a:r>
              <a:rPr lang="nl-NL" sz="2000" dirty="0" err="1"/>
              <a:t>Intervariety</a:t>
            </a:r>
            <a:r>
              <a:rPr lang="nl-NL" sz="2000" dirty="0"/>
              <a:t> Label 2    </a:t>
            </a:r>
            <a:r>
              <a:rPr lang="nl-NL" sz="1400" dirty="0"/>
              <a:t>SNV + SG (2,17,2)     LV=3</a:t>
            </a:r>
            <a:br>
              <a:rPr lang="nl-NL" sz="1400" dirty="0"/>
            </a:br>
            <a:r>
              <a:rPr lang="nl-NL" sz="2000" dirty="0"/>
              <a:t>Cal: </a:t>
            </a:r>
            <a:r>
              <a:rPr lang="nl-NL" sz="2000" dirty="0" err="1"/>
              <a:t>Cappricia</a:t>
            </a:r>
            <a:r>
              <a:rPr lang="nl-NL" sz="2000" dirty="0"/>
              <a:t>        Val1: </a:t>
            </a:r>
            <a:r>
              <a:rPr lang="nl-NL" sz="2000" dirty="0" err="1"/>
              <a:t>Brioso</a:t>
            </a:r>
            <a:r>
              <a:rPr lang="nl-NL" sz="2000" dirty="0"/>
              <a:t>    Val2: </a:t>
            </a:r>
            <a:r>
              <a:rPr lang="nl-NL" sz="2000" dirty="0" err="1"/>
              <a:t>Provine</a:t>
            </a:r>
            <a:endParaRPr lang="nl-NL" sz="2000" dirty="0"/>
          </a:p>
        </p:txBody>
      </p:sp>
      <p:sp>
        <p:nvSpPr>
          <p:cNvPr id="4" name="Slide Number Placeholder 3">
            <a:extLst>
              <a:ext uri="{FF2B5EF4-FFF2-40B4-BE49-F238E27FC236}">
                <a16:creationId xmlns:a16="http://schemas.microsoft.com/office/drawing/2014/main" id="{960DE114-747D-F5D5-A7AD-6C76D2AF0EC7}"/>
              </a:ext>
            </a:extLst>
          </p:cNvPr>
          <p:cNvSpPr>
            <a:spLocks noGrp="1"/>
          </p:cNvSpPr>
          <p:nvPr>
            <p:ph type="sldNum" sz="quarter" idx="12"/>
          </p:nvPr>
        </p:nvSpPr>
        <p:spPr/>
        <p:txBody>
          <a:bodyPr/>
          <a:lstStyle/>
          <a:p>
            <a:fld id="{7AD21F21-CD67-4A49-AEE5-41D1725A6586}" type="slidenum">
              <a:rPr lang="sr-Latn-RS" smtClean="0"/>
              <a:t>48</a:t>
            </a:fld>
            <a:endParaRPr lang="sr-Latn-RS"/>
          </a:p>
        </p:txBody>
      </p:sp>
      <p:graphicFrame>
        <p:nvGraphicFramePr>
          <p:cNvPr id="17" name="Table 5">
            <a:extLst>
              <a:ext uri="{FF2B5EF4-FFF2-40B4-BE49-F238E27FC236}">
                <a16:creationId xmlns:a16="http://schemas.microsoft.com/office/drawing/2014/main" id="{BF090260-A9E7-F415-7AEA-86F5390B7FF0}"/>
              </a:ext>
            </a:extLst>
          </p:cNvPr>
          <p:cNvGraphicFramePr>
            <a:graphicFrameLocks noGrp="1"/>
          </p:cNvGraphicFramePr>
          <p:nvPr>
            <p:extLst>
              <p:ext uri="{D42A27DB-BD31-4B8C-83A1-F6EECF244321}">
                <p14:modId xmlns:p14="http://schemas.microsoft.com/office/powerpoint/2010/main" val="792635915"/>
              </p:ext>
            </p:extLst>
          </p:nvPr>
        </p:nvGraphicFramePr>
        <p:xfrm>
          <a:off x="493817" y="1502228"/>
          <a:ext cx="6716880" cy="3004456"/>
        </p:xfrm>
        <a:graphic>
          <a:graphicData uri="http://schemas.openxmlformats.org/drawingml/2006/table">
            <a:tbl>
              <a:tblPr firstRow="1" bandRow="1">
                <a:tableStyleId>{E8034E78-7F5D-4C2E-B375-FC64B27BC917}</a:tableStyleId>
              </a:tblPr>
              <a:tblGrid>
                <a:gridCol w="858890">
                  <a:extLst>
                    <a:ext uri="{9D8B030D-6E8A-4147-A177-3AD203B41FA5}">
                      <a16:colId xmlns:a16="http://schemas.microsoft.com/office/drawing/2014/main" val="308681060"/>
                    </a:ext>
                  </a:extLst>
                </a:gridCol>
                <a:gridCol w="822339">
                  <a:extLst>
                    <a:ext uri="{9D8B030D-6E8A-4147-A177-3AD203B41FA5}">
                      <a16:colId xmlns:a16="http://schemas.microsoft.com/office/drawing/2014/main" val="3734035414"/>
                    </a:ext>
                  </a:extLst>
                </a:gridCol>
                <a:gridCol w="560780">
                  <a:extLst>
                    <a:ext uri="{9D8B030D-6E8A-4147-A177-3AD203B41FA5}">
                      <a16:colId xmlns:a16="http://schemas.microsoft.com/office/drawing/2014/main" val="230931762"/>
                    </a:ext>
                  </a:extLst>
                </a:gridCol>
                <a:gridCol w="628544">
                  <a:extLst>
                    <a:ext uri="{9D8B030D-6E8A-4147-A177-3AD203B41FA5}">
                      <a16:colId xmlns:a16="http://schemas.microsoft.com/office/drawing/2014/main" val="2796581407"/>
                    </a:ext>
                  </a:extLst>
                </a:gridCol>
                <a:gridCol w="339557">
                  <a:extLst>
                    <a:ext uri="{9D8B030D-6E8A-4147-A177-3AD203B41FA5}">
                      <a16:colId xmlns:a16="http://schemas.microsoft.com/office/drawing/2014/main" val="3143845219"/>
                    </a:ext>
                  </a:extLst>
                </a:gridCol>
                <a:gridCol w="582344">
                  <a:extLst>
                    <a:ext uri="{9D8B030D-6E8A-4147-A177-3AD203B41FA5}">
                      <a16:colId xmlns:a16="http://schemas.microsoft.com/office/drawing/2014/main" val="1564533788"/>
                    </a:ext>
                  </a:extLst>
                </a:gridCol>
                <a:gridCol w="587020">
                  <a:extLst>
                    <a:ext uri="{9D8B030D-6E8A-4147-A177-3AD203B41FA5}">
                      <a16:colId xmlns:a16="http://schemas.microsoft.com/office/drawing/2014/main" val="1909140400"/>
                    </a:ext>
                  </a:extLst>
                </a:gridCol>
                <a:gridCol w="661732">
                  <a:extLst>
                    <a:ext uri="{9D8B030D-6E8A-4147-A177-3AD203B41FA5}">
                      <a16:colId xmlns:a16="http://schemas.microsoft.com/office/drawing/2014/main" val="1530937971"/>
                    </a:ext>
                  </a:extLst>
                </a:gridCol>
                <a:gridCol w="587019">
                  <a:extLst>
                    <a:ext uri="{9D8B030D-6E8A-4147-A177-3AD203B41FA5}">
                      <a16:colId xmlns:a16="http://schemas.microsoft.com/office/drawing/2014/main" val="645365849"/>
                    </a:ext>
                  </a:extLst>
                </a:gridCol>
                <a:gridCol w="1088655">
                  <a:extLst>
                    <a:ext uri="{9D8B030D-6E8A-4147-A177-3AD203B41FA5}">
                      <a16:colId xmlns:a16="http://schemas.microsoft.com/office/drawing/2014/main" val="2649517285"/>
                    </a:ext>
                  </a:extLst>
                </a:gridCol>
              </a:tblGrid>
              <a:tr h="555348">
                <a:tc>
                  <a:txBody>
                    <a:bodyPr/>
                    <a:lstStyle/>
                    <a:p>
                      <a:pPr algn="ctr"/>
                      <a:r>
                        <a:rPr lang="en-GB" sz="800" dirty="0"/>
                        <a:t>Data set</a:t>
                      </a:r>
                    </a:p>
                  </a:txBody>
                  <a:tcPr/>
                </a:tc>
                <a:tc>
                  <a:txBody>
                    <a:bodyPr/>
                    <a:lstStyle/>
                    <a:p>
                      <a:pPr algn="ctr"/>
                      <a:r>
                        <a:rPr lang="en-GB" sz="800" dirty="0"/>
                        <a:t>Real/</a:t>
                      </a:r>
                    </a:p>
                    <a:p>
                      <a:pPr algn="ctr"/>
                      <a:r>
                        <a:rPr lang="en-GB" sz="800" dirty="0"/>
                        <a:t>predicted</a:t>
                      </a:r>
                    </a:p>
                  </a:txBody>
                  <a:tcPr/>
                </a:tc>
                <a:tc>
                  <a:txBody>
                    <a:bodyPr/>
                    <a:lstStyle/>
                    <a:p>
                      <a:pPr algn="ctr"/>
                      <a:r>
                        <a:rPr lang="en-GB" sz="800" dirty="0"/>
                        <a:t>Healthy</a:t>
                      </a:r>
                    </a:p>
                  </a:txBody>
                  <a:tcPr/>
                </a:tc>
                <a:tc>
                  <a:txBody>
                    <a:bodyPr/>
                    <a:lstStyle/>
                    <a:p>
                      <a:pPr algn="ctr"/>
                      <a:r>
                        <a:rPr lang="en-GB" sz="800" dirty="0"/>
                        <a:t>Diseased</a:t>
                      </a:r>
                    </a:p>
                  </a:txBody>
                  <a:tcPr/>
                </a:tc>
                <a:tc>
                  <a:txBody>
                    <a:bodyPr/>
                    <a:lstStyle/>
                    <a:p>
                      <a:pPr algn="ctr"/>
                      <a:r>
                        <a:rPr lang="en-GB" sz="800" dirty="0"/>
                        <a:t>NA</a:t>
                      </a:r>
                    </a:p>
                  </a:txBody>
                  <a:tcPr/>
                </a:tc>
                <a:tc>
                  <a:txBody>
                    <a:bodyPr/>
                    <a:lstStyle/>
                    <a:p>
                      <a:pPr algn="ctr"/>
                      <a:r>
                        <a:rPr lang="en-GB" sz="800" dirty="0"/>
                        <a:t>SEN</a:t>
                      </a:r>
                    </a:p>
                  </a:txBody>
                  <a:tcPr/>
                </a:tc>
                <a:tc>
                  <a:txBody>
                    <a:bodyPr/>
                    <a:lstStyle/>
                    <a:p>
                      <a:pPr algn="ctr"/>
                      <a:r>
                        <a:rPr lang="en-GB" sz="800" dirty="0"/>
                        <a:t>SPE</a:t>
                      </a:r>
                    </a:p>
                  </a:txBody>
                  <a:tcPr/>
                </a:tc>
                <a:tc>
                  <a:txBody>
                    <a:bodyPr/>
                    <a:lstStyle/>
                    <a:p>
                      <a:pPr algn="ctr"/>
                      <a:r>
                        <a:rPr lang="en-GB" sz="800" dirty="0"/>
                        <a:t>PRE</a:t>
                      </a:r>
                    </a:p>
                  </a:txBody>
                  <a:tcPr/>
                </a:tc>
                <a:tc>
                  <a:txBody>
                    <a:bodyPr/>
                    <a:lstStyle/>
                    <a:p>
                      <a:pPr algn="ctr"/>
                      <a:r>
                        <a:rPr lang="en-GB" sz="800" dirty="0"/>
                        <a:t>AC</a:t>
                      </a:r>
                    </a:p>
                  </a:txBody>
                  <a:tcPr/>
                </a:tc>
                <a:tc>
                  <a:txBody>
                    <a:bodyPr/>
                    <a:lstStyle/>
                    <a:p>
                      <a:pPr algn="ctr"/>
                      <a:r>
                        <a:rPr lang="en-GB" sz="800" dirty="0"/>
                        <a:t>BA</a:t>
                      </a:r>
                    </a:p>
                  </a:txBody>
                  <a:tcPr/>
                </a:tc>
                <a:extLst>
                  <a:ext uri="{0D108BD9-81ED-4DB2-BD59-A6C34878D82A}">
                    <a16:rowId xmlns:a16="http://schemas.microsoft.com/office/drawing/2014/main" val="3556103555"/>
                  </a:ext>
                </a:extLst>
              </a:tr>
              <a:tr h="398443">
                <a:tc rowSpan="2">
                  <a:txBody>
                    <a:bodyPr/>
                    <a:lstStyle/>
                    <a:p>
                      <a:pPr algn="ctr"/>
                      <a:r>
                        <a:rPr lang="en-GB" sz="800" b="1" dirty="0">
                          <a:solidFill>
                            <a:schemeClr val="accent6"/>
                          </a:solidFill>
                        </a:rPr>
                        <a:t>Calibration</a:t>
                      </a:r>
                    </a:p>
                    <a:p>
                      <a:pPr algn="ctr"/>
                      <a:r>
                        <a:rPr lang="en-GB" sz="800" b="1" dirty="0" err="1">
                          <a:solidFill>
                            <a:schemeClr val="accent6"/>
                          </a:solidFill>
                        </a:rPr>
                        <a:t>Cappriccia</a:t>
                      </a:r>
                      <a:endParaRPr lang="en-GB" sz="800" b="1" dirty="0">
                        <a:solidFill>
                          <a:schemeClr val="accent6"/>
                        </a:solidFill>
                      </a:endParaRPr>
                    </a:p>
                  </a:txBody>
                  <a:tcPr/>
                </a:tc>
                <a:tc>
                  <a:txBody>
                    <a:bodyPr/>
                    <a:lstStyle/>
                    <a:p>
                      <a:pPr algn="ctr"/>
                      <a:r>
                        <a:rPr lang="en-GB" sz="800" b="1" dirty="0">
                          <a:solidFill>
                            <a:schemeClr val="accent6"/>
                          </a:solidFill>
                        </a:rPr>
                        <a:t>Healthy</a:t>
                      </a:r>
                    </a:p>
                  </a:txBody>
                  <a:tcPr/>
                </a:tc>
                <a:tc>
                  <a:txBody>
                    <a:bodyPr/>
                    <a:lstStyle/>
                    <a:p>
                      <a:pPr algn="ctr"/>
                      <a:r>
                        <a:rPr lang="en-GB" sz="800" b="1" dirty="0">
                          <a:solidFill>
                            <a:schemeClr val="accent6"/>
                          </a:solidFill>
                        </a:rPr>
                        <a:t>66</a:t>
                      </a:r>
                    </a:p>
                  </a:txBody>
                  <a:tcPr/>
                </a:tc>
                <a:tc>
                  <a:txBody>
                    <a:bodyPr/>
                    <a:lstStyle/>
                    <a:p>
                      <a:pPr algn="ctr"/>
                      <a:r>
                        <a:rPr lang="en-GB" sz="800" b="1" dirty="0">
                          <a:solidFill>
                            <a:schemeClr val="accent6"/>
                          </a:solidFill>
                        </a:rPr>
                        <a:t>11</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0.86</a:t>
                      </a:r>
                    </a:p>
                  </a:txBody>
                  <a:tcPr/>
                </a:tc>
                <a:tc>
                  <a:txBody>
                    <a:bodyPr/>
                    <a:lstStyle/>
                    <a:p>
                      <a:pPr algn="ctr"/>
                      <a:r>
                        <a:rPr lang="en-GB" sz="800" b="1" dirty="0">
                          <a:solidFill>
                            <a:schemeClr val="accent6"/>
                          </a:solidFill>
                        </a:rPr>
                        <a:t>0.55</a:t>
                      </a:r>
                    </a:p>
                  </a:txBody>
                  <a:tcPr/>
                </a:tc>
                <a:tc>
                  <a:txBody>
                    <a:bodyPr/>
                    <a:lstStyle/>
                    <a:p>
                      <a:pPr algn="ctr"/>
                      <a:r>
                        <a:rPr lang="en-GB" sz="800" b="1" dirty="0">
                          <a:solidFill>
                            <a:schemeClr val="accent6"/>
                          </a:solidFill>
                        </a:rPr>
                        <a:t>0.63</a:t>
                      </a:r>
                    </a:p>
                  </a:txBody>
                  <a:tcPr/>
                </a:tc>
                <a:tc>
                  <a:txBody>
                    <a:bodyPr/>
                    <a:lstStyle/>
                    <a:p>
                      <a:pPr algn="ctr"/>
                      <a:r>
                        <a:rPr lang="en-GB" sz="800" b="1" dirty="0">
                          <a:solidFill>
                            <a:schemeClr val="accent6"/>
                          </a:solidFill>
                        </a:rPr>
                        <a:t>0.70</a:t>
                      </a:r>
                    </a:p>
                  </a:txBody>
                  <a:tcPr/>
                </a:tc>
                <a:tc>
                  <a:txBody>
                    <a:bodyPr/>
                    <a:lstStyle/>
                    <a:p>
                      <a:pPr algn="ctr"/>
                      <a:r>
                        <a:rPr lang="en-GB" sz="800" b="1" dirty="0">
                          <a:solidFill>
                            <a:schemeClr val="accent6"/>
                          </a:solidFill>
                        </a:rPr>
                        <a:t>0.71</a:t>
                      </a:r>
                    </a:p>
                  </a:txBody>
                  <a:tcPr/>
                </a:tc>
                <a:extLst>
                  <a:ext uri="{0D108BD9-81ED-4DB2-BD59-A6C34878D82A}">
                    <a16:rowId xmlns:a16="http://schemas.microsoft.com/office/drawing/2014/main" val="786610747"/>
                  </a:ext>
                </a:extLst>
              </a:tr>
              <a:tr h="407254">
                <a:tc vMerge="1">
                  <a:txBody>
                    <a:bodyPr/>
                    <a:lstStyle/>
                    <a:p>
                      <a:pPr algn="ctr"/>
                      <a:endParaRPr lang="en-GB" sz="800" b="1" dirty="0">
                        <a:solidFill>
                          <a:schemeClr val="accent6"/>
                        </a:solidFill>
                      </a:endParaRPr>
                    </a:p>
                  </a:txBody>
                  <a:tcPr/>
                </a:tc>
                <a:tc>
                  <a:txBody>
                    <a:bodyPr/>
                    <a:lstStyle/>
                    <a:p>
                      <a:pPr algn="ctr"/>
                      <a:r>
                        <a:rPr lang="en-GB" sz="800" b="1" dirty="0">
                          <a:solidFill>
                            <a:schemeClr val="accent6"/>
                          </a:solidFill>
                        </a:rPr>
                        <a:t>Diseased</a:t>
                      </a:r>
                    </a:p>
                  </a:txBody>
                  <a:tcPr/>
                </a:tc>
                <a:tc>
                  <a:txBody>
                    <a:bodyPr/>
                    <a:lstStyle/>
                    <a:p>
                      <a:pPr algn="ctr"/>
                      <a:r>
                        <a:rPr lang="en-GB" sz="800" b="1" dirty="0">
                          <a:solidFill>
                            <a:schemeClr val="accent6"/>
                          </a:solidFill>
                        </a:rPr>
                        <a:t>38</a:t>
                      </a:r>
                    </a:p>
                  </a:txBody>
                  <a:tcPr/>
                </a:tc>
                <a:tc>
                  <a:txBody>
                    <a:bodyPr/>
                    <a:lstStyle/>
                    <a:p>
                      <a:pPr algn="ctr"/>
                      <a:r>
                        <a:rPr lang="en-GB" sz="800" b="1" dirty="0">
                          <a:solidFill>
                            <a:schemeClr val="accent6"/>
                          </a:solidFill>
                        </a:rPr>
                        <a:t>46</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0.55</a:t>
                      </a:r>
                    </a:p>
                  </a:txBody>
                  <a:tcPr/>
                </a:tc>
                <a:tc>
                  <a:txBody>
                    <a:bodyPr/>
                    <a:lstStyle/>
                    <a:p>
                      <a:pPr algn="ctr"/>
                      <a:r>
                        <a:rPr lang="en-GB" sz="800" b="1" dirty="0">
                          <a:solidFill>
                            <a:schemeClr val="accent6"/>
                          </a:solidFill>
                        </a:rPr>
                        <a:t>0.86</a:t>
                      </a:r>
                    </a:p>
                  </a:txBody>
                  <a:tcPr/>
                </a:tc>
                <a:tc>
                  <a:txBody>
                    <a:bodyPr/>
                    <a:lstStyle/>
                    <a:p>
                      <a:pPr algn="ctr"/>
                      <a:r>
                        <a:rPr lang="en-GB" sz="800" b="1" dirty="0">
                          <a:solidFill>
                            <a:schemeClr val="accent6"/>
                          </a:solidFill>
                        </a:rPr>
                        <a:t>0.81</a:t>
                      </a:r>
                    </a:p>
                  </a:txBody>
                  <a:tcPr/>
                </a:tc>
                <a:tc>
                  <a:txBody>
                    <a:bodyPr/>
                    <a:lstStyle/>
                    <a:p>
                      <a:pPr algn="ctr"/>
                      <a:r>
                        <a:rPr lang="en-GB" sz="800" b="1" dirty="0">
                          <a:solidFill>
                            <a:schemeClr val="accent6"/>
                          </a:solidFill>
                        </a:rPr>
                        <a:t>0.70</a:t>
                      </a:r>
                    </a:p>
                  </a:txBody>
                  <a:tcPr/>
                </a:tc>
                <a:tc>
                  <a:txBody>
                    <a:bodyPr/>
                    <a:lstStyle/>
                    <a:p>
                      <a:pPr algn="ctr"/>
                      <a:r>
                        <a:rPr lang="en-GB" sz="800" b="1" dirty="0">
                          <a:solidFill>
                            <a:schemeClr val="accent6"/>
                          </a:solidFill>
                        </a:rPr>
                        <a:t>0.71</a:t>
                      </a:r>
                    </a:p>
                  </a:txBody>
                  <a:tcPr/>
                </a:tc>
                <a:extLst>
                  <a:ext uri="{0D108BD9-81ED-4DB2-BD59-A6C34878D82A}">
                    <a16:rowId xmlns:a16="http://schemas.microsoft.com/office/drawing/2014/main" val="3484961958"/>
                  </a:ext>
                </a:extLst>
              </a:tr>
              <a:tr h="430460">
                <a:tc rowSpan="2">
                  <a:txBody>
                    <a:bodyPr/>
                    <a:lstStyle/>
                    <a:p>
                      <a:pPr algn="ctr"/>
                      <a:r>
                        <a:rPr lang="en-GB" sz="800" b="1" dirty="0">
                          <a:solidFill>
                            <a:schemeClr val="accent6"/>
                          </a:solidFill>
                        </a:rPr>
                        <a:t>Validation</a:t>
                      </a:r>
                    </a:p>
                    <a:p>
                      <a:pPr algn="ctr"/>
                      <a:r>
                        <a:rPr lang="en-GB" sz="800" b="1" dirty="0" err="1">
                          <a:solidFill>
                            <a:schemeClr val="accent6"/>
                          </a:solidFill>
                        </a:rPr>
                        <a:t>Brioso</a:t>
                      </a:r>
                      <a:endParaRPr lang="en-GB" sz="800" b="1" dirty="0">
                        <a:solidFill>
                          <a:schemeClr val="accent6"/>
                        </a:solidFill>
                      </a:endParaRPr>
                    </a:p>
                  </a:txBody>
                  <a:tcPr/>
                </a:tc>
                <a:tc>
                  <a:txBody>
                    <a:bodyPr/>
                    <a:lstStyle/>
                    <a:p>
                      <a:pPr algn="ctr"/>
                      <a:r>
                        <a:rPr lang="en-GB" sz="800" b="1" dirty="0">
                          <a:solidFill>
                            <a:schemeClr val="accent6"/>
                          </a:solidFill>
                        </a:rPr>
                        <a:t>Healthy</a:t>
                      </a:r>
                    </a:p>
                    <a:p>
                      <a:pPr algn="ctr"/>
                      <a:endParaRPr lang="en-GB" sz="800" b="1" dirty="0">
                        <a:solidFill>
                          <a:schemeClr val="accent6"/>
                        </a:solidFill>
                      </a:endParaRPr>
                    </a:p>
                  </a:txBody>
                  <a:tcPr/>
                </a:tc>
                <a:tc>
                  <a:txBody>
                    <a:bodyPr/>
                    <a:lstStyle/>
                    <a:p>
                      <a:pPr algn="ctr"/>
                      <a:r>
                        <a:rPr lang="en-GB" sz="800" b="1" dirty="0">
                          <a:solidFill>
                            <a:schemeClr val="accent6"/>
                          </a:solidFill>
                        </a:rPr>
                        <a:t>67</a:t>
                      </a:r>
                    </a:p>
                  </a:txBody>
                  <a:tcPr/>
                </a:tc>
                <a:tc>
                  <a:txBody>
                    <a:bodyPr/>
                    <a:lstStyle/>
                    <a:p>
                      <a:pPr algn="ctr"/>
                      <a:r>
                        <a:rPr lang="en-GB" sz="800" b="1" dirty="0">
                          <a:solidFill>
                            <a:schemeClr val="accent6"/>
                          </a:solidFill>
                        </a:rPr>
                        <a:t>7</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0.91</a:t>
                      </a:r>
                    </a:p>
                  </a:txBody>
                  <a:tcPr/>
                </a:tc>
                <a:tc>
                  <a:txBody>
                    <a:bodyPr/>
                    <a:lstStyle/>
                    <a:p>
                      <a:pPr algn="ctr"/>
                      <a:r>
                        <a:rPr lang="en-GB" sz="800" b="1" dirty="0">
                          <a:solidFill>
                            <a:schemeClr val="accent6"/>
                          </a:solidFill>
                        </a:rPr>
                        <a:t>0.22</a:t>
                      </a:r>
                    </a:p>
                  </a:txBody>
                  <a:tcPr/>
                </a:tc>
                <a:tc>
                  <a:txBody>
                    <a:bodyPr/>
                    <a:lstStyle/>
                    <a:p>
                      <a:pPr algn="ctr"/>
                      <a:r>
                        <a:rPr lang="en-GB" sz="800" b="1" dirty="0">
                          <a:solidFill>
                            <a:schemeClr val="accent6"/>
                          </a:solidFill>
                        </a:rPr>
                        <a:t>0.54</a:t>
                      </a:r>
                    </a:p>
                  </a:txBody>
                  <a:tcPr/>
                </a:tc>
                <a:tc>
                  <a:txBody>
                    <a:bodyPr/>
                    <a:lstStyle/>
                    <a:p>
                      <a:pPr algn="ctr"/>
                      <a:r>
                        <a:rPr lang="en-GB" sz="800" b="1" dirty="0">
                          <a:solidFill>
                            <a:schemeClr val="accent6"/>
                          </a:solidFill>
                        </a:rPr>
                        <a:t>0.56</a:t>
                      </a:r>
                    </a:p>
                  </a:txBody>
                  <a:tcPr/>
                </a:tc>
                <a:tc>
                  <a:txBody>
                    <a:bodyPr/>
                    <a:lstStyle/>
                    <a:p>
                      <a:pPr algn="ctr"/>
                      <a:r>
                        <a:rPr lang="en-GB" sz="800" b="1" dirty="0">
                          <a:solidFill>
                            <a:schemeClr val="accent6"/>
                          </a:solidFill>
                        </a:rPr>
                        <a:t>0.57</a:t>
                      </a:r>
                    </a:p>
                  </a:txBody>
                  <a:tcPr/>
                </a:tc>
                <a:extLst>
                  <a:ext uri="{0D108BD9-81ED-4DB2-BD59-A6C34878D82A}">
                    <a16:rowId xmlns:a16="http://schemas.microsoft.com/office/drawing/2014/main" val="95102576"/>
                  </a:ext>
                </a:extLst>
              </a:tr>
              <a:tr h="407254">
                <a:tc vMerge="1">
                  <a:txBody>
                    <a:bodyPr/>
                    <a:lstStyle/>
                    <a:p>
                      <a:pPr algn="ctr"/>
                      <a:endParaRPr lang="en-GB" sz="800" b="1" dirty="0">
                        <a:solidFill>
                          <a:schemeClr val="accent6"/>
                        </a:solidFill>
                      </a:endParaRPr>
                    </a:p>
                  </a:txBody>
                  <a:tcPr/>
                </a:tc>
                <a:tc>
                  <a:txBody>
                    <a:bodyPr/>
                    <a:lstStyle/>
                    <a:p>
                      <a:pPr algn="ctr"/>
                      <a:r>
                        <a:rPr lang="en-GB" sz="800" b="1" dirty="0">
                          <a:solidFill>
                            <a:schemeClr val="accent6"/>
                          </a:solidFill>
                        </a:rPr>
                        <a:t>Diseased</a:t>
                      </a:r>
                    </a:p>
                  </a:txBody>
                  <a:tcPr/>
                </a:tc>
                <a:tc>
                  <a:txBody>
                    <a:bodyPr/>
                    <a:lstStyle/>
                    <a:p>
                      <a:pPr algn="ctr"/>
                      <a:r>
                        <a:rPr lang="en-GB" sz="800" b="1" dirty="0">
                          <a:solidFill>
                            <a:schemeClr val="accent6"/>
                          </a:solidFill>
                        </a:rPr>
                        <a:t>57</a:t>
                      </a:r>
                    </a:p>
                  </a:txBody>
                  <a:tcPr/>
                </a:tc>
                <a:tc>
                  <a:txBody>
                    <a:bodyPr/>
                    <a:lstStyle/>
                    <a:p>
                      <a:pPr algn="ctr"/>
                      <a:r>
                        <a:rPr lang="en-GB" sz="800" b="1" dirty="0">
                          <a:solidFill>
                            <a:schemeClr val="accent6"/>
                          </a:solidFill>
                        </a:rPr>
                        <a:t>16</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0.22</a:t>
                      </a:r>
                    </a:p>
                  </a:txBody>
                  <a:tcPr/>
                </a:tc>
                <a:tc>
                  <a:txBody>
                    <a:bodyPr/>
                    <a:lstStyle/>
                    <a:p>
                      <a:pPr algn="ctr"/>
                      <a:r>
                        <a:rPr lang="en-GB" sz="800" b="1" dirty="0">
                          <a:solidFill>
                            <a:schemeClr val="accent6"/>
                          </a:solidFill>
                        </a:rPr>
                        <a:t>0.91</a:t>
                      </a:r>
                    </a:p>
                  </a:txBody>
                  <a:tcPr/>
                </a:tc>
                <a:tc>
                  <a:txBody>
                    <a:bodyPr/>
                    <a:lstStyle/>
                    <a:p>
                      <a:pPr algn="ctr"/>
                      <a:r>
                        <a:rPr lang="en-GB" sz="800" b="1" dirty="0">
                          <a:solidFill>
                            <a:schemeClr val="accent6"/>
                          </a:solidFill>
                        </a:rPr>
                        <a:t>0.70</a:t>
                      </a:r>
                    </a:p>
                  </a:txBody>
                  <a:tcPr/>
                </a:tc>
                <a:tc>
                  <a:txBody>
                    <a:bodyPr/>
                    <a:lstStyle/>
                    <a:p>
                      <a:pPr algn="ctr"/>
                      <a:r>
                        <a:rPr lang="en-GB" sz="800" b="1" dirty="0">
                          <a:solidFill>
                            <a:schemeClr val="accent6"/>
                          </a:solidFill>
                        </a:rPr>
                        <a:t>0.56</a:t>
                      </a:r>
                    </a:p>
                  </a:txBody>
                  <a:tcPr/>
                </a:tc>
                <a:tc>
                  <a:txBody>
                    <a:bodyPr/>
                    <a:lstStyle/>
                    <a:p>
                      <a:pPr algn="ctr"/>
                      <a:r>
                        <a:rPr lang="en-GB" sz="800" b="1" dirty="0">
                          <a:solidFill>
                            <a:schemeClr val="accent6"/>
                          </a:solidFill>
                        </a:rPr>
                        <a:t>0.57</a:t>
                      </a:r>
                    </a:p>
                  </a:txBody>
                  <a:tcPr/>
                </a:tc>
                <a:extLst>
                  <a:ext uri="{0D108BD9-81ED-4DB2-BD59-A6C34878D82A}">
                    <a16:rowId xmlns:a16="http://schemas.microsoft.com/office/drawing/2014/main" val="4014912729"/>
                  </a:ext>
                </a:extLst>
              </a:tr>
              <a:tr h="398443">
                <a:tc rowSpan="2">
                  <a:txBody>
                    <a:bodyPr/>
                    <a:lstStyle/>
                    <a:p>
                      <a:pPr algn="ctr"/>
                      <a:r>
                        <a:rPr lang="en-GB" sz="800" b="1" dirty="0">
                          <a:solidFill>
                            <a:schemeClr val="accent6"/>
                          </a:solidFill>
                        </a:rPr>
                        <a:t>Validation</a:t>
                      </a:r>
                    </a:p>
                    <a:p>
                      <a:pPr algn="ctr"/>
                      <a:r>
                        <a:rPr lang="en-GB" sz="800" b="1" dirty="0" err="1">
                          <a:solidFill>
                            <a:schemeClr val="accent6"/>
                          </a:solidFill>
                        </a:rPr>
                        <a:t>Provine</a:t>
                      </a:r>
                      <a:endParaRPr lang="en-GB" sz="800" b="1" dirty="0">
                        <a:solidFill>
                          <a:schemeClr val="accent6"/>
                        </a:solidFill>
                      </a:endParaRPr>
                    </a:p>
                    <a:p>
                      <a:pPr algn="ctr"/>
                      <a:endParaRPr lang="en-GB" sz="800" b="1" dirty="0">
                        <a:solidFill>
                          <a:schemeClr val="accent6"/>
                        </a:solidFill>
                      </a:endParaRPr>
                    </a:p>
                  </a:txBody>
                  <a:tcPr/>
                </a:tc>
                <a:tc>
                  <a:txBody>
                    <a:bodyPr/>
                    <a:lstStyle/>
                    <a:p>
                      <a:pPr algn="ctr"/>
                      <a:r>
                        <a:rPr lang="en-GB" sz="800" b="1" dirty="0">
                          <a:solidFill>
                            <a:schemeClr val="accent6"/>
                          </a:solidFill>
                        </a:rPr>
                        <a:t>Healthy</a:t>
                      </a:r>
                    </a:p>
                  </a:txBody>
                  <a:tcPr/>
                </a:tc>
                <a:tc>
                  <a:txBody>
                    <a:bodyPr/>
                    <a:lstStyle/>
                    <a:p>
                      <a:pPr algn="ctr"/>
                      <a:r>
                        <a:rPr lang="en-GB" sz="800" b="1" dirty="0">
                          <a:solidFill>
                            <a:schemeClr val="accent6"/>
                          </a:solidFill>
                        </a:rPr>
                        <a:t>80</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1</a:t>
                      </a:r>
                    </a:p>
                  </a:txBody>
                  <a:tcPr/>
                </a:tc>
                <a:tc>
                  <a:txBody>
                    <a:bodyPr/>
                    <a:lstStyle/>
                    <a:p>
                      <a:pPr algn="ctr"/>
                      <a:r>
                        <a:rPr lang="en-GB" sz="800" b="1" dirty="0">
                          <a:solidFill>
                            <a:schemeClr val="accent6"/>
                          </a:solidFill>
                        </a:rPr>
                        <a:t>0.03</a:t>
                      </a:r>
                    </a:p>
                  </a:txBody>
                  <a:tcPr/>
                </a:tc>
                <a:tc>
                  <a:txBody>
                    <a:bodyPr/>
                    <a:lstStyle/>
                    <a:p>
                      <a:pPr algn="ctr"/>
                      <a:r>
                        <a:rPr lang="en-GB" sz="800" b="1" dirty="0">
                          <a:solidFill>
                            <a:schemeClr val="accent6"/>
                          </a:solidFill>
                        </a:rPr>
                        <a:t>0.54</a:t>
                      </a:r>
                    </a:p>
                  </a:txBody>
                  <a:tcPr/>
                </a:tc>
                <a:tc>
                  <a:txBody>
                    <a:bodyPr/>
                    <a:lstStyle/>
                    <a:p>
                      <a:pPr algn="ctr"/>
                      <a:r>
                        <a:rPr lang="en-GB" sz="800" b="1" dirty="0">
                          <a:solidFill>
                            <a:schemeClr val="accent6"/>
                          </a:solidFill>
                        </a:rPr>
                        <a:t>0.54</a:t>
                      </a:r>
                    </a:p>
                  </a:txBody>
                  <a:tcPr/>
                </a:tc>
                <a:tc>
                  <a:txBody>
                    <a:bodyPr/>
                    <a:lstStyle/>
                    <a:p>
                      <a:pPr algn="ctr"/>
                      <a:r>
                        <a:rPr lang="en-GB" sz="800" b="1" dirty="0">
                          <a:solidFill>
                            <a:schemeClr val="accent6"/>
                          </a:solidFill>
                        </a:rPr>
                        <a:t>0.52</a:t>
                      </a:r>
                    </a:p>
                  </a:txBody>
                  <a:tcPr/>
                </a:tc>
                <a:extLst>
                  <a:ext uri="{0D108BD9-81ED-4DB2-BD59-A6C34878D82A}">
                    <a16:rowId xmlns:a16="http://schemas.microsoft.com/office/drawing/2014/main" val="231991569"/>
                  </a:ext>
                </a:extLst>
              </a:tr>
              <a:tr h="407254">
                <a:tc vMerge="1">
                  <a:txBody>
                    <a:bodyPr/>
                    <a:lstStyle/>
                    <a:p>
                      <a:pPr algn="ctr"/>
                      <a:endParaRPr lang="en-GB" sz="1100" b="1" dirty="0">
                        <a:solidFill>
                          <a:schemeClr val="accent6"/>
                        </a:solidFill>
                      </a:endParaRPr>
                    </a:p>
                  </a:txBody>
                  <a:tcPr/>
                </a:tc>
                <a:tc>
                  <a:txBody>
                    <a:bodyPr/>
                    <a:lstStyle/>
                    <a:p>
                      <a:pPr algn="ctr"/>
                      <a:r>
                        <a:rPr lang="en-GB" sz="800" b="1" dirty="0">
                          <a:solidFill>
                            <a:schemeClr val="accent6"/>
                          </a:solidFill>
                        </a:rPr>
                        <a:t>Diseased</a:t>
                      </a:r>
                    </a:p>
                  </a:txBody>
                  <a:tcPr/>
                </a:tc>
                <a:tc>
                  <a:txBody>
                    <a:bodyPr/>
                    <a:lstStyle/>
                    <a:p>
                      <a:pPr algn="ctr"/>
                      <a:r>
                        <a:rPr lang="en-GB" sz="800" b="1" dirty="0">
                          <a:solidFill>
                            <a:schemeClr val="accent6"/>
                          </a:solidFill>
                        </a:rPr>
                        <a:t>69</a:t>
                      </a:r>
                    </a:p>
                  </a:txBody>
                  <a:tcPr/>
                </a:tc>
                <a:tc>
                  <a:txBody>
                    <a:bodyPr/>
                    <a:lstStyle/>
                    <a:p>
                      <a:pPr algn="ctr"/>
                      <a:r>
                        <a:rPr lang="en-GB" sz="800" b="1" dirty="0">
                          <a:solidFill>
                            <a:schemeClr val="accent6"/>
                          </a:solidFill>
                        </a:rPr>
                        <a:t>2</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0.03</a:t>
                      </a:r>
                    </a:p>
                  </a:txBody>
                  <a:tcPr/>
                </a:tc>
                <a:tc>
                  <a:txBody>
                    <a:bodyPr/>
                    <a:lstStyle/>
                    <a:p>
                      <a:pPr algn="ctr"/>
                      <a:r>
                        <a:rPr lang="en-GB" sz="800" b="1" dirty="0">
                          <a:solidFill>
                            <a:schemeClr val="accent6"/>
                          </a:solidFill>
                        </a:rPr>
                        <a:t>1</a:t>
                      </a:r>
                    </a:p>
                  </a:txBody>
                  <a:tcPr/>
                </a:tc>
                <a:tc>
                  <a:txBody>
                    <a:bodyPr/>
                    <a:lstStyle/>
                    <a:p>
                      <a:pPr algn="ctr"/>
                      <a:r>
                        <a:rPr lang="en-GB" sz="800" b="1" dirty="0">
                          <a:solidFill>
                            <a:schemeClr val="accent6"/>
                          </a:solidFill>
                        </a:rPr>
                        <a:t>1</a:t>
                      </a:r>
                    </a:p>
                  </a:txBody>
                  <a:tcPr/>
                </a:tc>
                <a:tc>
                  <a:txBody>
                    <a:bodyPr/>
                    <a:lstStyle/>
                    <a:p>
                      <a:pPr algn="ctr"/>
                      <a:r>
                        <a:rPr lang="en-GB" sz="800" b="1" dirty="0">
                          <a:solidFill>
                            <a:schemeClr val="accent6"/>
                          </a:solidFill>
                        </a:rPr>
                        <a:t>0.54</a:t>
                      </a:r>
                    </a:p>
                  </a:txBody>
                  <a:tcPr/>
                </a:tc>
                <a:tc>
                  <a:txBody>
                    <a:bodyPr/>
                    <a:lstStyle/>
                    <a:p>
                      <a:pPr algn="ctr"/>
                      <a:r>
                        <a:rPr lang="en-GB" sz="800" b="1" dirty="0">
                          <a:solidFill>
                            <a:schemeClr val="accent6"/>
                          </a:solidFill>
                        </a:rPr>
                        <a:t>0.52</a:t>
                      </a:r>
                    </a:p>
                  </a:txBody>
                  <a:tcPr/>
                </a:tc>
                <a:extLst>
                  <a:ext uri="{0D108BD9-81ED-4DB2-BD59-A6C34878D82A}">
                    <a16:rowId xmlns:a16="http://schemas.microsoft.com/office/drawing/2014/main" val="1152781603"/>
                  </a:ext>
                </a:extLst>
              </a:tr>
            </a:tbl>
          </a:graphicData>
        </a:graphic>
      </p:graphicFrame>
      <p:pic>
        <p:nvPicPr>
          <p:cNvPr id="3" name="Picture 2">
            <a:extLst>
              <a:ext uri="{FF2B5EF4-FFF2-40B4-BE49-F238E27FC236}">
                <a16:creationId xmlns:a16="http://schemas.microsoft.com/office/drawing/2014/main" id="{F899E6FF-0AA4-676C-9469-D5B4AD983EE0}"/>
              </a:ext>
            </a:extLst>
          </p:cNvPr>
          <p:cNvPicPr>
            <a:picLocks noChangeAspect="1"/>
          </p:cNvPicPr>
          <p:nvPr/>
        </p:nvPicPr>
        <p:blipFill>
          <a:blip r:embed="rId3"/>
          <a:stretch>
            <a:fillRect/>
          </a:stretch>
        </p:blipFill>
        <p:spPr>
          <a:xfrm>
            <a:off x="6967959" y="246712"/>
            <a:ext cx="2068450" cy="1598193"/>
          </a:xfrm>
          <a:prstGeom prst="rect">
            <a:avLst/>
          </a:prstGeom>
        </p:spPr>
      </p:pic>
    </p:spTree>
    <p:extLst>
      <p:ext uri="{BB962C8B-B14F-4D97-AF65-F5344CB8AC3E}">
        <p14:creationId xmlns:p14="http://schemas.microsoft.com/office/powerpoint/2010/main" val="1501820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E1AF7-9044-F63A-FD08-72EA82BDDC4F}"/>
              </a:ext>
            </a:extLst>
          </p:cNvPr>
          <p:cNvSpPr>
            <a:spLocks noGrp="1"/>
          </p:cNvSpPr>
          <p:nvPr>
            <p:ph type="title"/>
          </p:nvPr>
        </p:nvSpPr>
        <p:spPr>
          <a:xfrm>
            <a:off x="561600" y="169210"/>
            <a:ext cx="8330400" cy="965913"/>
          </a:xfrm>
        </p:spPr>
        <p:txBody>
          <a:bodyPr/>
          <a:lstStyle/>
          <a:p>
            <a:r>
              <a:rPr lang="en-US" sz="1800" dirty="0"/>
              <a:t>Classification parameters for the global model </a:t>
            </a:r>
            <a:r>
              <a:rPr lang="en-US" sz="1800" dirty="0">
                <a:solidFill>
                  <a:srgbClr val="0070C0"/>
                </a:solidFill>
              </a:rPr>
              <a:t>“</a:t>
            </a:r>
            <a:r>
              <a:rPr lang="en-US" sz="1800" dirty="0" err="1">
                <a:solidFill>
                  <a:srgbClr val="0070C0"/>
                </a:solidFill>
              </a:rPr>
              <a:t>Cap&amp;Pro</a:t>
            </a:r>
            <a:r>
              <a:rPr lang="en-US" sz="1600" dirty="0">
                <a:solidFill>
                  <a:srgbClr val="0070C0"/>
                </a:solidFill>
              </a:rPr>
              <a:t>”  </a:t>
            </a:r>
            <a:r>
              <a:rPr lang="nl-NL" sz="1600" b="0" i="0" dirty="0">
                <a:solidFill>
                  <a:srgbClr val="FF0000"/>
                </a:solidFill>
                <a:effectLst/>
                <a:latin typeface="docs-Calibri"/>
              </a:rPr>
              <a:t>SNV + SG (2,17,2)</a:t>
            </a:r>
            <a:br>
              <a:rPr lang="en-US" sz="1800" dirty="0"/>
            </a:br>
            <a:r>
              <a:rPr lang="en-US" sz="1800" dirty="0"/>
              <a:t>according to the number of important variables as input for PLSDA</a:t>
            </a:r>
            <a:endParaRPr lang="nl-NL" sz="1800" dirty="0"/>
          </a:p>
        </p:txBody>
      </p:sp>
      <p:sp>
        <p:nvSpPr>
          <p:cNvPr id="4" name="Slide Number Placeholder 3">
            <a:extLst>
              <a:ext uri="{FF2B5EF4-FFF2-40B4-BE49-F238E27FC236}">
                <a16:creationId xmlns:a16="http://schemas.microsoft.com/office/drawing/2014/main" id="{F4DF04F6-FE8D-4402-A481-82DF5A6ABDAA}"/>
              </a:ext>
            </a:extLst>
          </p:cNvPr>
          <p:cNvSpPr>
            <a:spLocks noGrp="1"/>
          </p:cNvSpPr>
          <p:nvPr>
            <p:ph type="sldNum" sz="quarter" idx="12"/>
          </p:nvPr>
        </p:nvSpPr>
        <p:spPr/>
        <p:txBody>
          <a:bodyPr/>
          <a:lstStyle/>
          <a:p>
            <a:fld id="{7AD21F21-CD67-4A49-AEE5-41D1725A6586}" type="slidenum">
              <a:rPr lang="sr-Latn-RS" smtClean="0"/>
              <a:t>49</a:t>
            </a:fld>
            <a:endParaRPr lang="sr-Latn-RS"/>
          </a:p>
        </p:txBody>
      </p:sp>
      <p:pic>
        <p:nvPicPr>
          <p:cNvPr id="5" name="Content Placeholder 4">
            <a:extLst>
              <a:ext uri="{FF2B5EF4-FFF2-40B4-BE49-F238E27FC236}">
                <a16:creationId xmlns:a16="http://schemas.microsoft.com/office/drawing/2014/main" id="{FA497488-02FD-A522-7B77-8995AB27BBED}"/>
              </a:ext>
            </a:extLst>
          </p:cNvPr>
          <p:cNvPicPr>
            <a:picLocks noGrp="1" noChangeAspect="1"/>
          </p:cNvPicPr>
          <p:nvPr>
            <p:ph idx="1"/>
          </p:nvPr>
        </p:nvPicPr>
        <p:blipFill>
          <a:blip r:embed="rId2"/>
          <a:stretch>
            <a:fillRect/>
          </a:stretch>
        </p:blipFill>
        <p:spPr>
          <a:xfrm>
            <a:off x="1989080" y="1261322"/>
            <a:ext cx="5475440" cy="3386078"/>
          </a:xfrm>
          <a:prstGeom prst="rect">
            <a:avLst/>
          </a:prstGeom>
        </p:spPr>
      </p:pic>
    </p:spTree>
    <p:extLst>
      <p:ext uri="{BB962C8B-B14F-4D97-AF65-F5344CB8AC3E}">
        <p14:creationId xmlns:p14="http://schemas.microsoft.com/office/powerpoint/2010/main" val="2275185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2"/>
            <a:ext cx="8330400" cy="472954"/>
          </a:xfrm>
        </p:spPr>
        <p:txBody>
          <a:bodyPr/>
          <a:lstStyle/>
          <a:p>
            <a:pPr algn="ctr"/>
            <a:r>
              <a:rPr lang="en-GB" dirty="0"/>
              <a:t>Problem definition</a:t>
            </a:r>
            <a:br>
              <a:rPr lang="en-GB" dirty="0"/>
            </a:b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5</a:t>
            </a:fld>
            <a:endParaRPr lang="nl-NL"/>
          </a:p>
        </p:txBody>
      </p:sp>
      <p:sp>
        <p:nvSpPr>
          <p:cNvPr id="6" name="TextBox 5">
            <a:extLst>
              <a:ext uri="{FF2B5EF4-FFF2-40B4-BE49-F238E27FC236}">
                <a16:creationId xmlns:a16="http://schemas.microsoft.com/office/drawing/2014/main" id="{A0ED0F39-0C19-96D9-AC3C-6728F3956281}"/>
              </a:ext>
            </a:extLst>
          </p:cNvPr>
          <p:cNvSpPr txBox="1"/>
          <p:nvPr/>
        </p:nvSpPr>
        <p:spPr>
          <a:xfrm>
            <a:off x="470362" y="898475"/>
            <a:ext cx="8417625" cy="2139047"/>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en-US" sz="1400" dirty="0">
                <a:solidFill>
                  <a:srgbClr val="C00000"/>
                </a:solidFill>
                <a:latin typeface="+mn-lt"/>
              </a:rPr>
              <a:t>Motivation: </a:t>
            </a:r>
            <a:r>
              <a:rPr lang="en-US" sz="1400" dirty="0">
                <a:latin typeface="+mn-lt"/>
              </a:rPr>
              <a:t>tomato - highly sensitive during harvest and post-harvest processes (transport, packaging and storage), susceptible to pathogenic fungi</a:t>
            </a:r>
          </a:p>
          <a:p>
            <a:pPr marL="285750" indent="-285750" algn="just">
              <a:lnSpc>
                <a:spcPct val="150000"/>
              </a:lnSpc>
              <a:buFont typeface="Courier New" panose="02070309020205020404" pitchFamily="49" charset="0"/>
              <a:buChar char="o"/>
            </a:pPr>
            <a:r>
              <a:rPr lang="en-US" sz="1400" dirty="0">
                <a:latin typeface="+mn-lt"/>
              </a:rPr>
              <a:t>This leads  to post-harvest losses, reaching </a:t>
            </a:r>
            <a:r>
              <a:rPr lang="en-US" sz="1400" dirty="0">
                <a:solidFill>
                  <a:srgbClr val="C00000"/>
                </a:solidFill>
                <a:latin typeface="+mn-lt"/>
              </a:rPr>
              <a:t>up to 30% </a:t>
            </a:r>
            <a:r>
              <a:rPr lang="en-US" sz="1400" dirty="0">
                <a:latin typeface="+mn-lt"/>
              </a:rPr>
              <a:t>in some developing countries</a:t>
            </a:r>
          </a:p>
          <a:p>
            <a:pPr marL="285750" indent="-285750" algn="just">
              <a:lnSpc>
                <a:spcPct val="150000"/>
              </a:lnSpc>
              <a:buFont typeface="Courier New" panose="02070309020205020404" pitchFamily="49" charset="0"/>
              <a:buChar char="o"/>
            </a:pPr>
            <a:r>
              <a:rPr lang="en-US" sz="1400" dirty="0">
                <a:latin typeface="+mn-lt"/>
              </a:rPr>
              <a:t>Early weakness of the sepals is not visible to the naked eye - no method exists of detecting this automatically prior to the infection</a:t>
            </a:r>
          </a:p>
          <a:p>
            <a:endParaRPr lang="en-US" sz="1400" dirty="0">
              <a:latin typeface="+mn-lt"/>
            </a:endParaRPr>
          </a:p>
          <a:p>
            <a:endParaRPr lang="en-US" sz="1400" dirty="0">
              <a:latin typeface="+mn-lt"/>
            </a:endParaRPr>
          </a:p>
        </p:txBody>
      </p:sp>
      <p:pic>
        <p:nvPicPr>
          <p:cNvPr id="9" name="Picture 8">
            <a:extLst>
              <a:ext uri="{FF2B5EF4-FFF2-40B4-BE49-F238E27FC236}">
                <a16:creationId xmlns:a16="http://schemas.microsoft.com/office/drawing/2014/main" id="{EC565255-164B-0E6E-6B86-E83D6204ACD8}"/>
              </a:ext>
            </a:extLst>
          </p:cNvPr>
          <p:cNvPicPr>
            <a:picLocks noChangeAspect="1"/>
          </p:cNvPicPr>
          <p:nvPr/>
        </p:nvPicPr>
        <p:blipFill rotWithShape="1">
          <a:blip r:embed="rId3"/>
          <a:srcRect l="9858" r="9714"/>
          <a:stretch/>
        </p:blipFill>
        <p:spPr>
          <a:xfrm>
            <a:off x="674293" y="3261482"/>
            <a:ext cx="1326710" cy="12253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E058D010-DF97-C149-28DC-302C7B23DEA4}"/>
              </a:ext>
            </a:extLst>
          </p:cNvPr>
          <p:cNvPicPr>
            <a:picLocks noChangeAspect="1"/>
          </p:cNvPicPr>
          <p:nvPr/>
        </p:nvPicPr>
        <p:blipFill rotWithShape="1">
          <a:blip r:embed="rId4"/>
          <a:srcRect l="29999" t="23353" r="30267" b="14072"/>
          <a:stretch/>
        </p:blipFill>
        <p:spPr>
          <a:xfrm>
            <a:off x="2768313" y="3284310"/>
            <a:ext cx="1326711" cy="12078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7815FC52-F3E0-4616-33DE-3E5333770E9E}"/>
              </a:ext>
            </a:extLst>
          </p:cNvPr>
          <p:cNvPicPr>
            <a:picLocks noChangeAspect="1"/>
          </p:cNvPicPr>
          <p:nvPr/>
        </p:nvPicPr>
        <p:blipFill rotWithShape="1">
          <a:blip r:embed="rId5"/>
          <a:srcRect l="32222" t="13811" r="19143" b="33889"/>
          <a:stretch/>
        </p:blipFill>
        <p:spPr>
          <a:xfrm>
            <a:off x="4792608" y="3301619"/>
            <a:ext cx="1326711" cy="12078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a:extLst>
              <a:ext uri="{FF2B5EF4-FFF2-40B4-BE49-F238E27FC236}">
                <a16:creationId xmlns:a16="http://schemas.microsoft.com/office/drawing/2014/main" id="{8B5CA4D2-C509-4F42-9180-14AF201E9CE4}"/>
              </a:ext>
            </a:extLst>
          </p:cNvPr>
          <p:cNvSpPr txBox="1"/>
          <p:nvPr/>
        </p:nvSpPr>
        <p:spPr>
          <a:xfrm>
            <a:off x="706908" y="2794837"/>
            <a:ext cx="1326709"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nl-NL" sz="1400" dirty="0" err="1"/>
              <a:t>Aspergillus</a:t>
            </a:r>
            <a:endParaRPr lang="nl-NL" sz="1400" dirty="0"/>
          </a:p>
        </p:txBody>
      </p:sp>
      <p:sp>
        <p:nvSpPr>
          <p:cNvPr id="14" name="TextBox 13">
            <a:extLst>
              <a:ext uri="{FF2B5EF4-FFF2-40B4-BE49-F238E27FC236}">
                <a16:creationId xmlns:a16="http://schemas.microsoft.com/office/drawing/2014/main" id="{F940D353-8B0B-E7EA-D24F-FDF661B7D4CC}"/>
              </a:ext>
            </a:extLst>
          </p:cNvPr>
          <p:cNvSpPr txBox="1"/>
          <p:nvPr/>
        </p:nvSpPr>
        <p:spPr>
          <a:xfrm>
            <a:off x="2824537" y="2762291"/>
            <a:ext cx="1145734"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nl-NL" sz="1400" dirty="0" err="1"/>
              <a:t>Penicillium</a:t>
            </a:r>
            <a:endParaRPr lang="nl-NL" sz="1400" dirty="0"/>
          </a:p>
        </p:txBody>
      </p:sp>
      <p:sp>
        <p:nvSpPr>
          <p:cNvPr id="15" name="TextBox 14">
            <a:extLst>
              <a:ext uri="{FF2B5EF4-FFF2-40B4-BE49-F238E27FC236}">
                <a16:creationId xmlns:a16="http://schemas.microsoft.com/office/drawing/2014/main" id="{26DB4A0B-29B3-6D2E-E5B5-5B55366E4C0B}"/>
              </a:ext>
            </a:extLst>
          </p:cNvPr>
          <p:cNvSpPr txBox="1"/>
          <p:nvPr/>
        </p:nvSpPr>
        <p:spPr>
          <a:xfrm flipH="1">
            <a:off x="5062044" y="2795966"/>
            <a:ext cx="787841" cy="3027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ts val="1800"/>
              </a:lnSpc>
            </a:pPr>
            <a:r>
              <a:rPr lang="nl-NL" sz="1400" dirty="0" err="1">
                <a:latin typeface="Verdana" pitchFamily="34" charset="0"/>
              </a:rPr>
              <a:t>Mucor</a:t>
            </a:r>
            <a:endParaRPr lang="nl-NL" sz="1400" dirty="0">
              <a:latin typeface="Verdana" pitchFamily="34" charset="0"/>
            </a:endParaRPr>
          </a:p>
        </p:txBody>
      </p:sp>
      <p:sp>
        <p:nvSpPr>
          <p:cNvPr id="8" name="AutoShape 2">
            <a:extLst>
              <a:ext uri="{FF2B5EF4-FFF2-40B4-BE49-F238E27FC236}">
                <a16:creationId xmlns:a16="http://schemas.microsoft.com/office/drawing/2014/main" id="{39D42484-7336-10B7-0E1A-5C401477D33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2" name="Picture 11">
            <a:extLst>
              <a:ext uri="{FF2B5EF4-FFF2-40B4-BE49-F238E27FC236}">
                <a16:creationId xmlns:a16="http://schemas.microsoft.com/office/drawing/2014/main" id="{B3766C5B-CAC3-1A45-915F-98732BB01210}"/>
              </a:ext>
            </a:extLst>
          </p:cNvPr>
          <p:cNvPicPr>
            <a:picLocks noChangeAspect="1"/>
          </p:cNvPicPr>
          <p:nvPr/>
        </p:nvPicPr>
        <p:blipFill rotWithShape="1">
          <a:blip r:embed="rId6"/>
          <a:srcRect l="21286" t="42815" r="11598" b="9143"/>
          <a:stretch/>
        </p:blipFill>
        <p:spPr>
          <a:xfrm>
            <a:off x="6941658" y="3188877"/>
            <a:ext cx="1466452" cy="1388087"/>
          </a:xfrm>
          <a:prstGeom prst="rect">
            <a:avLst/>
          </a:prstGeom>
        </p:spPr>
      </p:pic>
      <p:sp>
        <p:nvSpPr>
          <p:cNvPr id="16" name="TextBox 15">
            <a:extLst>
              <a:ext uri="{FF2B5EF4-FFF2-40B4-BE49-F238E27FC236}">
                <a16:creationId xmlns:a16="http://schemas.microsoft.com/office/drawing/2014/main" id="{8952F71E-B4CF-45A8-7C97-18F39B92DF6E}"/>
              </a:ext>
            </a:extLst>
          </p:cNvPr>
          <p:cNvSpPr txBox="1"/>
          <p:nvPr/>
        </p:nvSpPr>
        <p:spPr>
          <a:xfrm flipH="1">
            <a:off x="7280963" y="2820609"/>
            <a:ext cx="787841" cy="3027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ts val="1800"/>
              </a:lnSpc>
            </a:pPr>
            <a:r>
              <a:rPr lang="nl-NL" sz="1400" dirty="0">
                <a:latin typeface="Verdana" pitchFamily="34" charset="0"/>
              </a:rPr>
              <a:t>????</a:t>
            </a:r>
          </a:p>
        </p:txBody>
      </p:sp>
    </p:spTree>
    <p:extLst>
      <p:ext uri="{BB962C8B-B14F-4D97-AF65-F5344CB8AC3E}">
        <p14:creationId xmlns:p14="http://schemas.microsoft.com/office/powerpoint/2010/main" val="4234710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AD86-13D2-CAAF-07ED-7A383267F5A8}"/>
              </a:ext>
            </a:extLst>
          </p:cNvPr>
          <p:cNvSpPr>
            <a:spLocks noGrp="1"/>
          </p:cNvSpPr>
          <p:nvPr>
            <p:ph type="title"/>
          </p:nvPr>
        </p:nvSpPr>
        <p:spPr>
          <a:xfrm>
            <a:off x="406800" y="380676"/>
            <a:ext cx="8330400" cy="971235"/>
          </a:xfrm>
        </p:spPr>
        <p:txBody>
          <a:bodyPr/>
          <a:lstStyle/>
          <a:p>
            <a:r>
              <a:rPr lang="nl-NL" dirty="0"/>
              <a:t> </a:t>
            </a:r>
            <a:br>
              <a:rPr lang="nl-NL" dirty="0"/>
            </a:br>
            <a:r>
              <a:rPr lang="nl-NL" sz="2000" dirty="0"/>
              <a:t>Global Model</a:t>
            </a:r>
          </a:p>
        </p:txBody>
      </p:sp>
      <p:pic>
        <p:nvPicPr>
          <p:cNvPr id="6" name="Content Placeholder 5">
            <a:extLst>
              <a:ext uri="{FF2B5EF4-FFF2-40B4-BE49-F238E27FC236}">
                <a16:creationId xmlns:a16="http://schemas.microsoft.com/office/drawing/2014/main" id="{538A9D7F-309E-5BAE-72AF-CB793F96C832}"/>
              </a:ext>
            </a:extLst>
          </p:cNvPr>
          <p:cNvPicPr>
            <a:picLocks noGrp="1" noChangeAspect="1"/>
          </p:cNvPicPr>
          <p:nvPr>
            <p:ph idx="1"/>
          </p:nvPr>
        </p:nvPicPr>
        <p:blipFill>
          <a:blip r:embed="rId2"/>
          <a:stretch>
            <a:fillRect/>
          </a:stretch>
        </p:blipFill>
        <p:spPr>
          <a:xfrm>
            <a:off x="2391647" y="136464"/>
            <a:ext cx="2180353" cy="1712231"/>
          </a:xfrm>
        </p:spPr>
      </p:pic>
      <p:sp>
        <p:nvSpPr>
          <p:cNvPr id="4" name="Slide Number Placeholder 3">
            <a:extLst>
              <a:ext uri="{FF2B5EF4-FFF2-40B4-BE49-F238E27FC236}">
                <a16:creationId xmlns:a16="http://schemas.microsoft.com/office/drawing/2014/main" id="{960DE114-747D-F5D5-A7AD-6C76D2AF0EC7}"/>
              </a:ext>
            </a:extLst>
          </p:cNvPr>
          <p:cNvSpPr>
            <a:spLocks noGrp="1"/>
          </p:cNvSpPr>
          <p:nvPr>
            <p:ph type="sldNum" sz="quarter" idx="12"/>
          </p:nvPr>
        </p:nvSpPr>
        <p:spPr/>
        <p:txBody>
          <a:bodyPr/>
          <a:lstStyle/>
          <a:p>
            <a:fld id="{7AD21F21-CD67-4A49-AEE5-41D1725A6586}" type="slidenum">
              <a:rPr lang="sr-Latn-RS" smtClean="0"/>
              <a:t>50</a:t>
            </a:fld>
            <a:endParaRPr lang="sr-Latn-RS"/>
          </a:p>
        </p:txBody>
      </p:sp>
      <p:graphicFrame>
        <p:nvGraphicFramePr>
          <p:cNvPr id="17" name="Table 5">
            <a:extLst>
              <a:ext uri="{FF2B5EF4-FFF2-40B4-BE49-F238E27FC236}">
                <a16:creationId xmlns:a16="http://schemas.microsoft.com/office/drawing/2014/main" id="{BF090260-A9E7-F415-7AEA-86F5390B7FF0}"/>
              </a:ext>
            </a:extLst>
          </p:cNvPr>
          <p:cNvGraphicFramePr>
            <a:graphicFrameLocks noGrp="1"/>
          </p:cNvGraphicFramePr>
          <p:nvPr>
            <p:extLst>
              <p:ext uri="{D42A27DB-BD31-4B8C-83A1-F6EECF244321}">
                <p14:modId xmlns:p14="http://schemas.microsoft.com/office/powerpoint/2010/main" val="2113696693"/>
              </p:ext>
            </p:extLst>
          </p:nvPr>
        </p:nvGraphicFramePr>
        <p:xfrm>
          <a:off x="406801" y="2107273"/>
          <a:ext cx="7587669" cy="2322658"/>
        </p:xfrm>
        <a:graphic>
          <a:graphicData uri="http://schemas.openxmlformats.org/drawingml/2006/table">
            <a:tbl>
              <a:tblPr firstRow="1" bandRow="1">
                <a:tableStyleId>{E8034E78-7F5D-4C2E-B375-FC64B27BC917}</a:tableStyleId>
              </a:tblPr>
              <a:tblGrid>
                <a:gridCol w="935007">
                  <a:extLst>
                    <a:ext uri="{9D8B030D-6E8A-4147-A177-3AD203B41FA5}">
                      <a16:colId xmlns:a16="http://schemas.microsoft.com/office/drawing/2014/main" val="308681060"/>
                    </a:ext>
                  </a:extLst>
                </a:gridCol>
                <a:gridCol w="873402">
                  <a:extLst>
                    <a:ext uri="{9D8B030D-6E8A-4147-A177-3AD203B41FA5}">
                      <a16:colId xmlns:a16="http://schemas.microsoft.com/office/drawing/2014/main" val="3734035414"/>
                    </a:ext>
                  </a:extLst>
                </a:gridCol>
                <a:gridCol w="676607">
                  <a:extLst>
                    <a:ext uri="{9D8B030D-6E8A-4147-A177-3AD203B41FA5}">
                      <a16:colId xmlns:a16="http://schemas.microsoft.com/office/drawing/2014/main" val="230931762"/>
                    </a:ext>
                  </a:extLst>
                </a:gridCol>
                <a:gridCol w="710063">
                  <a:extLst>
                    <a:ext uri="{9D8B030D-6E8A-4147-A177-3AD203B41FA5}">
                      <a16:colId xmlns:a16="http://schemas.microsoft.com/office/drawing/2014/main" val="2796581407"/>
                    </a:ext>
                  </a:extLst>
                </a:gridCol>
                <a:gridCol w="560694">
                  <a:extLst>
                    <a:ext uri="{9D8B030D-6E8A-4147-A177-3AD203B41FA5}">
                      <a16:colId xmlns:a16="http://schemas.microsoft.com/office/drawing/2014/main" val="3143845219"/>
                    </a:ext>
                  </a:extLst>
                </a:gridCol>
                <a:gridCol w="908214">
                  <a:extLst>
                    <a:ext uri="{9D8B030D-6E8A-4147-A177-3AD203B41FA5}">
                      <a16:colId xmlns:a16="http://schemas.microsoft.com/office/drawing/2014/main" val="1564533788"/>
                    </a:ext>
                  </a:extLst>
                </a:gridCol>
                <a:gridCol w="873426">
                  <a:extLst>
                    <a:ext uri="{9D8B030D-6E8A-4147-A177-3AD203B41FA5}">
                      <a16:colId xmlns:a16="http://schemas.microsoft.com/office/drawing/2014/main" val="1909140400"/>
                    </a:ext>
                  </a:extLst>
                </a:gridCol>
                <a:gridCol w="793442">
                  <a:extLst>
                    <a:ext uri="{9D8B030D-6E8A-4147-A177-3AD203B41FA5}">
                      <a16:colId xmlns:a16="http://schemas.microsoft.com/office/drawing/2014/main" val="1530937971"/>
                    </a:ext>
                  </a:extLst>
                </a:gridCol>
                <a:gridCol w="1256814">
                  <a:extLst>
                    <a:ext uri="{9D8B030D-6E8A-4147-A177-3AD203B41FA5}">
                      <a16:colId xmlns:a16="http://schemas.microsoft.com/office/drawing/2014/main" val="645365849"/>
                    </a:ext>
                  </a:extLst>
                </a:gridCol>
              </a:tblGrid>
              <a:tr h="575002">
                <a:tc>
                  <a:txBody>
                    <a:bodyPr/>
                    <a:lstStyle/>
                    <a:p>
                      <a:pPr algn="ctr"/>
                      <a:r>
                        <a:rPr lang="en-GB" sz="800" dirty="0"/>
                        <a:t>Data set</a:t>
                      </a:r>
                    </a:p>
                  </a:txBody>
                  <a:tcPr/>
                </a:tc>
                <a:tc>
                  <a:txBody>
                    <a:bodyPr/>
                    <a:lstStyle/>
                    <a:p>
                      <a:pPr algn="ctr"/>
                      <a:r>
                        <a:rPr lang="en-GB" sz="800" dirty="0"/>
                        <a:t>Real/</a:t>
                      </a:r>
                    </a:p>
                    <a:p>
                      <a:pPr algn="ctr"/>
                      <a:r>
                        <a:rPr lang="en-GB" sz="800" dirty="0"/>
                        <a:t>predicted</a:t>
                      </a:r>
                    </a:p>
                  </a:txBody>
                  <a:tcPr/>
                </a:tc>
                <a:tc>
                  <a:txBody>
                    <a:bodyPr/>
                    <a:lstStyle/>
                    <a:p>
                      <a:pPr algn="ctr"/>
                      <a:r>
                        <a:rPr lang="en-GB" sz="800" dirty="0"/>
                        <a:t>Healthy</a:t>
                      </a:r>
                    </a:p>
                  </a:txBody>
                  <a:tcPr/>
                </a:tc>
                <a:tc>
                  <a:txBody>
                    <a:bodyPr/>
                    <a:lstStyle/>
                    <a:p>
                      <a:pPr algn="ctr"/>
                      <a:r>
                        <a:rPr lang="en-GB" sz="800" dirty="0"/>
                        <a:t>Diseased</a:t>
                      </a:r>
                    </a:p>
                  </a:txBody>
                  <a:tcPr/>
                </a:tc>
                <a:tc>
                  <a:txBody>
                    <a:bodyPr/>
                    <a:lstStyle/>
                    <a:p>
                      <a:pPr algn="ctr"/>
                      <a:r>
                        <a:rPr lang="en-GB" sz="800" dirty="0"/>
                        <a:t>NA</a:t>
                      </a:r>
                    </a:p>
                  </a:txBody>
                  <a:tcPr/>
                </a:tc>
                <a:tc>
                  <a:txBody>
                    <a:bodyPr/>
                    <a:lstStyle/>
                    <a:p>
                      <a:pPr algn="ctr"/>
                      <a:r>
                        <a:rPr lang="en-GB" sz="800" dirty="0"/>
                        <a:t>Sensitivity</a:t>
                      </a:r>
                    </a:p>
                  </a:txBody>
                  <a:tcPr/>
                </a:tc>
                <a:tc>
                  <a:txBody>
                    <a:bodyPr/>
                    <a:lstStyle/>
                    <a:p>
                      <a:pPr algn="ctr"/>
                      <a:r>
                        <a:rPr lang="en-GB" sz="800" dirty="0"/>
                        <a:t>Specificity</a:t>
                      </a:r>
                    </a:p>
                  </a:txBody>
                  <a:tcPr/>
                </a:tc>
                <a:tc>
                  <a:txBody>
                    <a:bodyPr/>
                    <a:lstStyle/>
                    <a:p>
                      <a:pPr algn="ctr"/>
                      <a:r>
                        <a:rPr lang="en-GB" sz="800" dirty="0"/>
                        <a:t>Precision</a:t>
                      </a:r>
                    </a:p>
                  </a:txBody>
                  <a:tcPr/>
                </a:tc>
                <a:tc>
                  <a:txBody>
                    <a:bodyPr/>
                    <a:lstStyle/>
                    <a:p>
                      <a:pPr algn="ctr"/>
                      <a:r>
                        <a:rPr lang="en-GB" sz="800" dirty="0"/>
                        <a:t>BA</a:t>
                      </a:r>
                    </a:p>
                  </a:txBody>
                  <a:tcPr/>
                </a:tc>
                <a:extLst>
                  <a:ext uri="{0D108BD9-81ED-4DB2-BD59-A6C34878D82A}">
                    <a16:rowId xmlns:a16="http://schemas.microsoft.com/office/drawing/2014/main" val="3556103555"/>
                  </a:ext>
                </a:extLst>
              </a:tr>
              <a:tr h="439793">
                <a:tc rowSpan="2">
                  <a:txBody>
                    <a:bodyPr/>
                    <a:lstStyle/>
                    <a:p>
                      <a:pPr algn="ctr"/>
                      <a:r>
                        <a:rPr lang="en-GB" sz="800" b="1" dirty="0">
                          <a:solidFill>
                            <a:schemeClr val="accent6"/>
                          </a:solidFill>
                        </a:rPr>
                        <a:t>Calibration</a:t>
                      </a:r>
                    </a:p>
                  </a:txBody>
                  <a:tcPr/>
                </a:tc>
                <a:tc>
                  <a:txBody>
                    <a:bodyPr/>
                    <a:lstStyle/>
                    <a:p>
                      <a:pPr algn="ctr"/>
                      <a:r>
                        <a:rPr lang="en-GB" sz="800" b="1" dirty="0">
                          <a:solidFill>
                            <a:schemeClr val="accent6"/>
                          </a:solidFill>
                        </a:rPr>
                        <a:t>Healthy</a:t>
                      </a:r>
                    </a:p>
                  </a:txBody>
                  <a:tcPr/>
                </a:tc>
                <a:tc>
                  <a:txBody>
                    <a:bodyPr/>
                    <a:lstStyle/>
                    <a:p>
                      <a:pPr algn="ctr"/>
                      <a:r>
                        <a:rPr lang="en-GB" sz="800" b="1" dirty="0">
                          <a:solidFill>
                            <a:schemeClr val="accent6"/>
                          </a:solidFill>
                        </a:rPr>
                        <a:t>62</a:t>
                      </a:r>
                    </a:p>
                  </a:txBody>
                  <a:tcPr/>
                </a:tc>
                <a:tc>
                  <a:txBody>
                    <a:bodyPr/>
                    <a:lstStyle/>
                    <a:p>
                      <a:pPr algn="ctr"/>
                      <a:r>
                        <a:rPr lang="en-GB" sz="800" b="1" dirty="0">
                          <a:solidFill>
                            <a:schemeClr val="accent6"/>
                          </a:solidFill>
                        </a:rPr>
                        <a:t>47</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0.57</a:t>
                      </a:r>
                    </a:p>
                  </a:txBody>
                  <a:tcPr/>
                </a:tc>
                <a:tc>
                  <a:txBody>
                    <a:bodyPr/>
                    <a:lstStyle/>
                    <a:p>
                      <a:pPr algn="ctr"/>
                      <a:r>
                        <a:rPr lang="en-GB" sz="800" b="1" dirty="0">
                          <a:solidFill>
                            <a:schemeClr val="accent6"/>
                          </a:solidFill>
                        </a:rPr>
                        <a:t>0.74</a:t>
                      </a:r>
                    </a:p>
                  </a:txBody>
                  <a:tcPr/>
                </a:tc>
                <a:tc>
                  <a:txBody>
                    <a:bodyPr/>
                    <a:lstStyle/>
                    <a:p>
                      <a:pPr algn="ctr"/>
                      <a:r>
                        <a:rPr lang="en-GB" sz="800" b="1" dirty="0">
                          <a:solidFill>
                            <a:schemeClr val="accent6"/>
                          </a:solidFill>
                        </a:rPr>
                        <a:t>0.68</a:t>
                      </a:r>
                    </a:p>
                  </a:txBody>
                  <a:tcPr/>
                </a:tc>
                <a:tc>
                  <a:txBody>
                    <a:bodyPr/>
                    <a:lstStyle/>
                    <a:p>
                      <a:pPr algn="ctr"/>
                      <a:r>
                        <a:rPr lang="en-GB" sz="800" b="1" dirty="0">
                          <a:solidFill>
                            <a:schemeClr val="accent6"/>
                          </a:solidFill>
                        </a:rPr>
                        <a:t>0.66</a:t>
                      </a:r>
                    </a:p>
                  </a:txBody>
                  <a:tcPr/>
                </a:tc>
                <a:extLst>
                  <a:ext uri="{0D108BD9-81ED-4DB2-BD59-A6C34878D82A}">
                    <a16:rowId xmlns:a16="http://schemas.microsoft.com/office/drawing/2014/main" val="786610747"/>
                  </a:ext>
                </a:extLst>
              </a:tr>
              <a:tr h="353290">
                <a:tc vMerge="1">
                  <a:txBody>
                    <a:bodyPr/>
                    <a:lstStyle/>
                    <a:p>
                      <a:pPr algn="ctr"/>
                      <a:endParaRPr lang="en-GB" sz="800" b="1" dirty="0">
                        <a:solidFill>
                          <a:schemeClr val="accent6"/>
                        </a:solidFill>
                      </a:endParaRPr>
                    </a:p>
                  </a:txBody>
                  <a:tcPr/>
                </a:tc>
                <a:tc>
                  <a:txBody>
                    <a:bodyPr/>
                    <a:lstStyle/>
                    <a:p>
                      <a:pPr algn="ctr"/>
                      <a:r>
                        <a:rPr lang="en-GB" sz="800" b="1" dirty="0">
                          <a:solidFill>
                            <a:schemeClr val="accent6"/>
                          </a:solidFill>
                        </a:rPr>
                        <a:t>Diseased</a:t>
                      </a:r>
                    </a:p>
                  </a:txBody>
                  <a:tcPr/>
                </a:tc>
                <a:tc>
                  <a:txBody>
                    <a:bodyPr/>
                    <a:lstStyle/>
                    <a:p>
                      <a:pPr algn="ctr"/>
                      <a:r>
                        <a:rPr lang="en-GB" sz="800" b="1" dirty="0">
                          <a:solidFill>
                            <a:schemeClr val="accent6"/>
                          </a:solidFill>
                        </a:rPr>
                        <a:t>29</a:t>
                      </a:r>
                    </a:p>
                  </a:txBody>
                  <a:tcPr/>
                </a:tc>
                <a:tc>
                  <a:txBody>
                    <a:bodyPr/>
                    <a:lstStyle/>
                    <a:p>
                      <a:pPr algn="ctr"/>
                      <a:r>
                        <a:rPr lang="en-GB" sz="800" b="1" dirty="0">
                          <a:solidFill>
                            <a:schemeClr val="accent6"/>
                          </a:solidFill>
                        </a:rPr>
                        <a:t>81</a:t>
                      </a:r>
                    </a:p>
                  </a:txBody>
                  <a:tcPr/>
                </a:tc>
                <a:tc>
                  <a:txBody>
                    <a:bodyPr/>
                    <a:lstStyle/>
                    <a:p>
                      <a:pPr algn="ctr"/>
                      <a:r>
                        <a:rPr lang="en-GB" sz="800" b="1" dirty="0">
                          <a:solidFill>
                            <a:schemeClr val="accent6"/>
                          </a:solidFill>
                        </a:rPr>
                        <a:t>0</a:t>
                      </a:r>
                    </a:p>
                  </a:txBody>
                  <a:tcPr/>
                </a:tc>
                <a:tc>
                  <a:txBody>
                    <a:bodyPr/>
                    <a:lstStyle/>
                    <a:p>
                      <a:pPr algn="ctr"/>
                      <a:r>
                        <a:rPr lang="en-GB" sz="800" b="1" dirty="0">
                          <a:solidFill>
                            <a:schemeClr val="accent6"/>
                          </a:solidFill>
                        </a:rPr>
                        <a:t>0.74</a:t>
                      </a:r>
                    </a:p>
                  </a:txBody>
                  <a:tcPr/>
                </a:tc>
                <a:tc>
                  <a:txBody>
                    <a:bodyPr/>
                    <a:lstStyle/>
                    <a:p>
                      <a:pPr algn="ctr"/>
                      <a:r>
                        <a:rPr lang="en-GB" sz="800" b="1" dirty="0">
                          <a:solidFill>
                            <a:schemeClr val="accent6"/>
                          </a:solidFill>
                        </a:rPr>
                        <a:t>0.57</a:t>
                      </a:r>
                    </a:p>
                  </a:txBody>
                  <a:tcPr/>
                </a:tc>
                <a:tc>
                  <a:txBody>
                    <a:bodyPr/>
                    <a:lstStyle/>
                    <a:p>
                      <a:pPr algn="ctr"/>
                      <a:r>
                        <a:rPr lang="en-GB" sz="800" b="1" dirty="0">
                          <a:solidFill>
                            <a:schemeClr val="accent6"/>
                          </a:solidFill>
                        </a:rPr>
                        <a:t>0.63</a:t>
                      </a:r>
                    </a:p>
                  </a:txBody>
                  <a:tcPr/>
                </a:tc>
                <a:tc>
                  <a:txBody>
                    <a:bodyPr/>
                    <a:lstStyle/>
                    <a:p>
                      <a:pPr algn="ctr"/>
                      <a:r>
                        <a:rPr lang="en-GB" sz="800" b="1" dirty="0">
                          <a:solidFill>
                            <a:schemeClr val="accent6"/>
                          </a:solidFill>
                        </a:rPr>
                        <a:t>0.66</a:t>
                      </a:r>
                    </a:p>
                  </a:txBody>
                  <a:tcPr/>
                </a:tc>
                <a:extLst>
                  <a:ext uri="{0D108BD9-81ED-4DB2-BD59-A6C34878D82A}">
                    <a16:rowId xmlns:a16="http://schemas.microsoft.com/office/drawing/2014/main" val="3484961958"/>
                  </a:ext>
                </a:extLst>
              </a:tr>
              <a:tr h="481759">
                <a:tc rowSpan="2">
                  <a:txBody>
                    <a:bodyPr/>
                    <a:lstStyle/>
                    <a:p>
                      <a:pPr algn="ctr"/>
                      <a:r>
                        <a:rPr lang="en-GB" sz="800" b="1" dirty="0">
                          <a:solidFill>
                            <a:schemeClr val="accent6"/>
                          </a:solidFill>
                        </a:rPr>
                        <a:t>Validation</a:t>
                      </a:r>
                    </a:p>
                  </a:txBody>
                  <a:tcPr/>
                </a:tc>
                <a:tc>
                  <a:txBody>
                    <a:bodyPr/>
                    <a:lstStyle/>
                    <a:p>
                      <a:pPr algn="ctr"/>
                      <a:r>
                        <a:rPr lang="en-GB" sz="800" b="1" dirty="0">
                          <a:solidFill>
                            <a:schemeClr val="accent6"/>
                          </a:solidFill>
                        </a:rPr>
                        <a:t>Healthy</a:t>
                      </a:r>
                    </a:p>
                    <a:p>
                      <a:pPr algn="ctr"/>
                      <a:endParaRPr lang="en-GB" sz="800" b="1" dirty="0">
                        <a:solidFill>
                          <a:schemeClr val="accent6"/>
                        </a:solidFill>
                      </a:endParaRPr>
                    </a:p>
                  </a:txBody>
                  <a:tcPr/>
                </a:tc>
                <a:tc>
                  <a:txBody>
                    <a:bodyPr/>
                    <a:lstStyle/>
                    <a:p>
                      <a:pPr algn="ctr"/>
                      <a:r>
                        <a:rPr lang="en-GB" sz="800" b="1" dirty="0">
                          <a:solidFill>
                            <a:schemeClr val="accent6"/>
                          </a:solidFill>
                        </a:rPr>
                        <a:t>23</a:t>
                      </a:r>
                    </a:p>
                  </a:txBody>
                  <a:tcPr/>
                </a:tc>
                <a:tc>
                  <a:txBody>
                    <a:bodyPr/>
                    <a:lstStyle/>
                    <a:p>
                      <a:pPr algn="ctr"/>
                      <a:r>
                        <a:rPr lang="en-GB" sz="800" b="1" dirty="0">
                          <a:solidFill>
                            <a:schemeClr val="accent6"/>
                          </a:solidFill>
                        </a:rPr>
                        <a:t>25</a:t>
                      </a:r>
                    </a:p>
                  </a:txBody>
                  <a:tcPr/>
                </a:tc>
                <a:tc>
                  <a:txBody>
                    <a:bodyPr/>
                    <a:lstStyle/>
                    <a:p>
                      <a:pPr algn="ctr"/>
                      <a:r>
                        <a:rPr lang="en-GB" sz="800" b="1" dirty="0">
                          <a:solidFill>
                            <a:schemeClr val="accent6"/>
                          </a:solidFill>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0.48</a:t>
                      </a:r>
                    </a:p>
                    <a:p>
                      <a:pPr algn="ctr"/>
                      <a:endParaRPr lang="en-GB" sz="8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0.71</a:t>
                      </a:r>
                    </a:p>
                    <a:p>
                      <a:pPr algn="ctr"/>
                      <a:endParaRPr lang="en-GB" sz="8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0.62</a:t>
                      </a:r>
                    </a:p>
                    <a:p>
                      <a:pPr algn="ctr"/>
                      <a:endParaRPr lang="en-GB" sz="800" b="1" dirty="0">
                        <a:solidFill>
                          <a:schemeClr val="accent6"/>
                        </a:solidFill>
                      </a:endParaRPr>
                    </a:p>
                  </a:txBody>
                  <a:tcPr/>
                </a:tc>
                <a:tc>
                  <a:txBody>
                    <a:bodyPr/>
                    <a:lstStyle/>
                    <a:p>
                      <a:pPr algn="ctr"/>
                      <a:r>
                        <a:rPr lang="en-GB" sz="800" b="1" dirty="0">
                          <a:solidFill>
                            <a:schemeClr val="accent6"/>
                          </a:solidFill>
                        </a:rPr>
                        <a:t>0.60</a:t>
                      </a:r>
                    </a:p>
                  </a:txBody>
                  <a:tcPr/>
                </a:tc>
                <a:extLst>
                  <a:ext uri="{0D108BD9-81ED-4DB2-BD59-A6C34878D82A}">
                    <a16:rowId xmlns:a16="http://schemas.microsoft.com/office/drawing/2014/main" val="95102576"/>
                  </a:ext>
                </a:extLst>
              </a:tr>
              <a:tr h="472814">
                <a:tc vMerge="1">
                  <a:txBody>
                    <a:bodyPr/>
                    <a:lstStyle/>
                    <a:p>
                      <a:pPr algn="ctr"/>
                      <a:endParaRPr lang="en-GB" sz="800" b="1" dirty="0">
                        <a:solidFill>
                          <a:schemeClr val="accent6"/>
                        </a:solidFill>
                      </a:endParaRPr>
                    </a:p>
                  </a:txBody>
                  <a:tcPr/>
                </a:tc>
                <a:tc>
                  <a:txBody>
                    <a:bodyPr/>
                    <a:lstStyle/>
                    <a:p>
                      <a:pPr algn="ctr"/>
                      <a:r>
                        <a:rPr lang="en-GB" sz="800" b="1" dirty="0">
                          <a:solidFill>
                            <a:schemeClr val="accent6"/>
                          </a:solidFill>
                        </a:rPr>
                        <a:t>Diseased</a:t>
                      </a:r>
                    </a:p>
                  </a:txBody>
                  <a:tcPr/>
                </a:tc>
                <a:tc>
                  <a:txBody>
                    <a:bodyPr/>
                    <a:lstStyle/>
                    <a:p>
                      <a:pPr algn="ctr"/>
                      <a:r>
                        <a:rPr lang="en-GB" sz="800" b="1" dirty="0">
                          <a:solidFill>
                            <a:schemeClr val="accent6"/>
                          </a:solidFill>
                        </a:rPr>
                        <a:t>14</a:t>
                      </a:r>
                    </a:p>
                  </a:txBody>
                  <a:tcPr/>
                </a:tc>
                <a:tc>
                  <a:txBody>
                    <a:bodyPr/>
                    <a:lstStyle/>
                    <a:p>
                      <a:pPr algn="ctr"/>
                      <a:r>
                        <a:rPr lang="en-GB" sz="800" b="1" dirty="0">
                          <a:solidFill>
                            <a:schemeClr val="accent6"/>
                          </a:solidFill>
                        </a:rPr>
                        <a:t>34</a:t>
                      </a:r>
                    </a:p>
                  </a:txBody>
                  <a:tcPr/>
                </a:tc>
                <a:tc>
                  <a:txBody>
                    <a:bodyPr/>
                    <a:lstStyle/>
                    <a:p>
                      <a:pPr algn="ctr"/>
                      <a:r>
                        <a:rPr lang="en-GB" sz="800" b="1" dirty="0">
                          <a:solidFill>
                            <a:schemeClr val="accent6"/>
                          </a:solidFill>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0.71</a:t>
                      </a:r>
                    </a:p>
                    <a:p>
                      <a:pPr algn="ctr"/>
                      <a:endParaRPr lang="en-GB" sz="8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0.48</a:t>
                      </a:r>
                    </a:p>
                    <a:p>
                      <a:pPr algn="ctr"/>
                      <a:endParaRPr lang="en-GB" sz="800" b="1" dirty="0">
                        <a:solidFill>
                          <a:schemeClr val="accent6"/>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800" b="1" dirty="0">
                          <a:solidFill>
                            <a:schemeClr val="accent6"/>
                          </a:solidFill>
                        </a:rPr>
                        <a:t>0.58</a:t>
                      </a:r>
                    </a:p>
                    <a:p>
                      <a:pPr algn="ctr"/>
                      <a:endParaRPr lang="en-GB" sz="800" b="1" dirty="0">
                        <a:solidFill>
                          <a:schemeClr val="accent6"/>
                        </a:solidFill>
                      </a:endParaRPr>
                    </a:p>
                  </a:txBody>
                  <a:tcPr/>
                </a:tc>
                <a:tc>
                  <a:txBody>
                    <a:bodyPr/>
                    <a:lstStyle/>
                    <a:p>
                      <a:pPr algn="ctr"/>
                      <a:r>
                        <a:rPr lang="en-GB" sz="800" b="1" dirty="0">
                          <a:solidFill>
                            <a:schemeClr val="accent6"/>
                          </a:solidFill>
                        </a:rPr>
                        <a:t>0.60</a:t>
                      </a:r>
                    </a:p>
                  </a:txBody>
                  <a:tcPr/>
                </a:tc>
                <a:extLst>
                  <a:ext uri="{0D108BD9-81ED-4DB2-BD59-A6C34878D82A}">
                    <a16:rowId xmlns:a16="http://schemas.microsoft.com/office/drawing/2014/main" val="4014912729"/>
                  </a:ext>
                </a:extLst>
              </a:tr>
            </a:tbl>
          </a:graphicData>
        </a:graphic>
      </p:graphicFrame>
      <p:pic>
        <p:nvPicPr>
          <p:cNvPr id="3" name="Picture 2">
            <a:extLst>
              <a:ext uri="{FF2B5EF4-FFF2-40B4-BE49-F238E27FC236}">
                <a16:creationId xmlns:a16="http://schemas.microsoft.com/office/drawing/2014/main" id="{62C084FA-BB74-1186-F287-67EACFF4AD56}"/>
              </a:ext>
            </a:extLst>
          </p:cNvPr>
          <p:cNvPicPr>
            <a:picLocks noChangeAspect="1"/>
          </p:cNvPicPr>
          <p:nvPr/>
        </p:nvPicPr>
        <p:blipFill>
          <a:blip r:embed="rId3"/>
          <a:stretch>
            <a:fillRect/>
          </a:stretch>
        </p:blipFill>
        <p:spPr>
          <a:xfrm>
            <a:off x="4572000" y="136464"/>
            <a:ext cx="2095761" cy="1830635"/>
          </a:xfrm>
          <a:prstGeom prst="rect">
            <a:avLst/>
          </a:prstGeom>
        </p:spPr>
      </p:pic>
      <p:pic>
        <p:nvPicPr>
          <p:cNvPr id="5" name="Picture 4">
            <a:extLst>
              <a:ext uri="{FF2B5EF4-FFF2-40B4-BE49-F238E27FC236}">
                <a16:creationId xmlns:a16="http://schemas.microsoft.com/office/drawing/2014/main" id="{456241D7-349B-2896-BCB6-92F89F33EBCE}"/>
              </a:ext>
            </a:extLst>
          </p:cNvPr>
          <p:cNvPicPr>
            <a:picLocks noChangeAspect="1"/>
          </p:cNvPicPr>
          <p:nvPr/>
        </p:nvPicPr>
        <p:blipFill>
          <a:blip r:embed="rId4"/>
          <a:stretch>
            <a:fillRect/>
          </a:stretch>
        </p:blipFill>
        <p:spPr>
          <a:xfrm>
            <a:off x="6758215" y="122099"/>
            <a:ext cx="2133785" cy="1719221"/>
          </a:xfrm>
          <a:prstGeom prst="rect">
            <a:avLst/>
          </a:prstGeom>
        </p:spPr>
      </p:pic>
    </p:spTree>
    <p:extLst>
      <p:ext uri="{BB962C8B-B14F-4D97-AF65-F5344CB8AC3E}">
        <p14:creationId xmlns:p14="http://schemas.microsoft.com/office/powerpoint/2010/main" val="3316278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CEB0-80C5-C0E4-8DEC-B20B2AEDA09F}"/>
              </a:ext>
            </a:extLst>
          </p:cNvPr>
          <p:cNvSpPr>
            <a:spLocks noGrp="1"/>
          </p:cNvSpPr>
          <p:nvPr>
            <p:ph type="title"/>
          </p:nvPr>
        </p:nvSpPr>
        <p:spPr/>
        <p:txBody>
          <a:bodyPr/>
          <a:lstStyle/>
          <a:p>
            <a:pPr algn="ctr"/>
            <a:r>
              <a:rPr lang="nl-NL" dirty="0" err="1"/>
              <a:t>Results</a:t>
            </a:r>
            <a:r>
              <a:rPr lang="nl-NL" dirty="0"/>
              <a:t>- Summary</a:t>
            </a:r>
          </a:p>
        </p:txBody>
      </p:sp>
      <p:sp>
        <p:nvSpPr>
          <p:cNvPr id="4" name="Slide Number Placeholder 3">
            <a:extLst>
              <a:ext uri="{FF2B5EF4-FFF2-40B4-BE49-F238E27FC236}">
                <a16:creationId xmlns:a16="http://schemas.microsoft.com/office/drawing/2014/main" id="{653A9B40-1FB1-22FB-3A05-CE0D59B95D64}"/>
              </a:ext>
            </a:extLst>
          </p:cNvPr>
          <p:cNvSpPr>
            <a:spLocks noGrp="1"/>
          </p:cNvSpPr>
          <p:nvPr>
            <p:ph type="sldNum" sz="quarter" idx="12"/>
          </p:nvPr>
        </p:nvSpPr>
        <p:spPr/>
        <p:txBody>
          <a:bodyPr/>
          <a:lstStyle/>
          <a:p>
            <a:fld id="{7AD21F21-CD67-4A49-AEE5-41D1725A6586}" type="slidenum">
              <a:rPr lang="sr-Latn-RS" smtClean="0"/>
              <a:t>51</a:t>
            </a:fld>
            <a:endParaRPr lang="sr-Latn-RS"/>
          </a:p>
        </p:txBody>
      </p:sp>
      <p:graphicFrame>
        <p:nvGraphicFramePr>
          <p:cNvPr id="8" name="Content Placeholder 7">
            <a:extLst>
              <a:ext uri="{FF2B5EF4-FFF2-40B4-BE49-F238E27FC236}">
                <a16:creationId xmlns:a16="http://schemas.microsoft.com/office/drawing/2014/main" id="{42136952-B1C0-D7C6-1F08-12B71495EB4C}"/>
              </a:ext>
            </a:extLst>
          </p:cNvPr>
          <p:cNvGraphicFramePr>
            <a:graphicFrameLocks noGrp="1"/>
          </p:cNvGraphicFramePr>
          <p:nvPr>
            <p:ph idx="1"/>
            <p:extLst>
              <p:ext uri="{D42A27DB-BD31-4B8C-83A1-F6EECF244321}">
                <p14:modId xmlns:p14="http://schemas.microsoft.com/office/powerpoint/2010/main" val="1017101326"/>
              </p:ext>
            </p:extLst>
          </p:nvPr>
        </p:nvGraphicFramePr>
        <p:xfrm>
          <a:off x="1280160" y="843555"/>
          <a:ext cx="6518532" cy="3764157"/>
        </p:xfrm>
        <a:graphic>
          <a:graphicData uri="http://schemas.openxmlformats.org/drawingml/2006/table">
            <a:tbl>
              <a:tblPr firstRow="1" firstCol="1" bandRow="1">
                <a:tableStyleId>{E8034E78-7F5D-4C2E-B375-FC64B27BC917}</a:tableStyleId>
              </a:tblPr>
              <a:tblGrid>
                <a:gridCol w="1074165">
                  <a:extLst>
                    <a:ext uri="{9D8B030D-6E8A-4147-A177-3AD203B41FA5}">
                      <a16:colId xmlns:a16="http://schemas.microsoft.com/office/drawing/2014/main" val="4095813641"/>
                    </a:ext>
                  </a:extLst>
                </a:gridCol>
                <a:gridCol w="627205">
                  <a:extLst>
                    <a:ext uri="{9D8B030D-6E8A-4147-A177-3AD203B41FA5}">
                      <a16:colId xmlns:a16="http://schemas.microsoft.com/office/drawing/2014/main" val="2985502166"/>
                    </a:ext>
                  </a:extLst>
                </a:gridCol>
                <a:gridCol w="728367">
                  <a:extLst>
                    <a:ext uri="{9D8B030D-6E8A-4147-A177-3AD203B41FA5}">
                      <a16:colId xmlns:a16="http://schemas.microsoft.com/office/drawing/2014/main" val="829652239"/>
                    </a:ext>
                  </a:extLst>
                </a:gridCol>
                <a:gridCol w="600229">
                  <a:extLst>
                    <a:ext uri="{9D8B030D-6E8A-4147-A177-3AD203B41FA5}">
                      <a16:colId xmlns:a16="http://schemas.microsoft.com/office/drawing/2014/main" val="2746461763"/>
                    </a:ext>
                  </a:extLst>
                </a:gridCol>
                <a:gridCol w="613717">
                  <a:extLst>
                    <a:ext uri="{9D8B030D-6E8A-4147-A177-3AD203B41FA5}">
                      <a16:colId xmlns:a16="http://schemas.microsoft.com/office/drawing/2014/main" val="1964289579"/>
                    </a:ext>
                  </a:extLst>
                </a:gridCol>
                <a:gridCol w="640692">
                  <a:extLst>
                    <a:ext uri="{9D8B030D-6E8A-4147-A177-3AD203B41FA5}">
                      <a16:colId xmlns:a16="http://schemas.microsoft.com/office/drawing/2014/main" val="2873861047"/>
                    </a:ext>
                  </a:extLst>
                </a:gridCol>
                <a:gridCol w="846623">
                  <a:extLst>
                    <a:ext uri="{9D8B030D-6E8A-4147-A177-3AD203B41FA5}">
                      <a16:colId xmlns:a16="http://schemas.microsoft.com/office/drawing/2014/main" val="2294543526"/>
                    </a:ext>
                  </a:extLst>
                </a:gridCol>
                <a:gridCol w="1387534">
                  <a:extLst>
                    <a:ext uri="{9D8B030D-6E8A-4147-A177-3AD203B41FA5}">
                      <a16:colId xmlns:a16="http://schemas.microsoft.com/office/drawing/2014/main" val="2942873769"/>
                    </a:ext>
                  </a:extLst>
                </a:gridCol>
              </a:tblGrid>
              <a:tr h="938761">
                <a:tc>
                  <a:txBody>
                    <a:bodyPr/>
                    <a:lstStyle/>
                    <a:p>
                      <a:pPr algn="ctr">
                        <a:lnSpc>
                          <a:spcPct val="125000"/>
                        </a:lnSpc>
                        <a:spcAft>
                          <a:spcPts val="800"/>
                        </a:spcAft>
                      </a:pPr>
                      <a:r>
                        <a:rPr lang="nl-NL" sz="800" dirty="0">
                          <a:effectLst/>
                          <a:latin typeface="+mn-lt"/>
                        </a:rPr>
                        <a:t>Parameter/</a:t>
                      </a:r>
                    </a:p>
                    <a:p>
                      <a:pPr algn="ctr">
                        <a:lnSpc>
                          <a:spcPct val="125000"/>
                        </a:lnSpc>
                        <a:spcAft>
                          <a:spcPts val="800"/>
                        </a:spcAft>
                      </a:pPr>
                      <a:r>
                        <a:rPr lang="nl-NL" sz="800" dirty="0">
                          <a:effectLst/>
                          <a:latin typeface="+mn-lt"/>
                        </a:rPr>
                        <a:t>Model</a:t>
                      </a:r>
                      <a:endParaRPr lang="nl-NL" sz="800" dirty="0">
                        <a:effectLst/>
                        <a:latin typeface="+mn-lt"/>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err="1">
                          <a:effectLst/>
                          <a:latin typeface="+mn-lt"/>
                        </a:rPr>
                        <a:t>Cappricia</a:t>
                      </a:r>
                      <a:endParaRPr lang="nl-NL" sz="800" dirty="0">
                        <a:effectLst/>
                        <a:latin typeface="+mn-lt"/>
                      </a:endParaRPr>
                    </a:p>
                    <a:p>
                      <a:pPr algn="ctr">
                        <a:lnSpc>
                          <a:spcPct val="125000"/>
                        </a:lnSpc>
                        <a:spcAft>
                          <a:spcPts val="800"/>
                        </a:spcAft>
                      </a:pPr>
                      <a:r>
                        <a:rPr lang="nl-NL" sz="800" dirty="0" err="1">
                          <a:effectLst/>
                          <a:latin typeface="+mn-lt"/>
                        </a:rPr>
                        <a:t>Raw</a:t>
                      </a:r>
                      <a:r>
                        <a:rPr lang="nl-NL" sz="800" dirty="0">
                          <a:effectLst/>
                          <a:latin typeface="+mn-lt"/>
                        </a:rPr>
                        <a:t>, 15v</a:t>
                      </a:r>
                    </a:p>
                    <a:p>
                      <a:pPr algn="ctr">
                        <a:lnSpc>
                          <a:spcPct val="125000"/>
                        </a:lnSpc>
                        <a:spcAft>
                          <a:spcPts val="800"/>
                        </a:spcAft>
                      </a:pPr>
                      <a:r>
                        <a:rPr lang="nl-NL" sz="800" dirty="0">
                          <a:effectLst/>
                          <a:latin typeface="+mn-lt"/>
                        </a:rPr>
                        <a:t>Label 3</a:t>
                      </a:r>
                    </a:p>
                    <a:p>
                      <a:pPr algn="ctr">
                        <a:lnSpc>
                          <a:spcPct val="125000"/>
                        </a:lnSpc>
                        <a:spcAft>
                          <a:spcPts val="800"/>
                        </a:spcAft>
                      </a:pPr>
                      <a:r>
                        <a:rPr lang="nl-NL" sz="800" dirty="0">
                          <a:effectLst/>
                          <a:latin typeface="+mn-lt"/>
                        </a:rPr>
                        <a:t> </a:t>
                      </a:r>
                      <a:endParaRPr lang="nl-NL" sz="800" dirty="0">
                        <a:effectLst/>
                        <a:latin typeface="+mn-lt"/>
                        <a:ea typeface="Calibri" panose="020F0502020204030204" pitchFamily="34" charset="0"/>
                        <a:cs typeface="Times New Roman" panose="02020603050405020304" pitchFamily="18" charset="0"/>
                      </a:endParaRPr>
                    </a:p>
                  </a:txBody>
                  <a:tcPr marL="26702" marR="26702" marT="0" marB="0" anchor="ctr"/>
                </a:tc>
                <a:tc>
                  <a:txBody>
                    <a:bodyPr/>
                    <a:lstStyle/>
                    <a:p>
                      <a:pPr marL="0" marR="0" lvl="0" indent="0" algn="ctr" defTabSz="914400" rtl="0" eaLnBrk="1" fontAlgn="auto" latinLnBrk="0" hangingPunct="1">
                        <a:lnSpc>
                          <a:spcPct val="125000"/>
                        </a:lnSpc>
                        <a:spcBef>
                          <a:spcPts val="0"/>
                        </a:spcBef>
                        <a:spcAft>
                          <a:spcPts val="800"/>
                        </a:spcAft>
                        <a:buClrTx/>
                        <a:buSzTx/>
                        <a:buFontTx/>
                        <a:buNone/>
                        <a:tabLst/>
                        <a:defRPr/>
                      </a:pPr>
                      <a:r>
                        <a:rPr lang="nl-NL" sz="800" b="1" dirty="0" err="1">
                          <a:solidFill>
                            <a:schemeClr val="bg1"/>
                          </a:solidFill>
                          <a:effectLst/>
                          <a:latin typeface="Google Sans"/>
                        </a:rPr>
                        <a:t>Cappricia</a:t>
                      </a:r>
                      <a:endParaRPr lang="nl-NL" sz="800" b="1" dirty="0">
                        <a:solidFill>
                          <a:schemeClr val="bg1"/>
                        </a:solidFill>
                        <a:effectLst/>
                        <a:latin typeface="Google Sans"/>
                      </a:endParaRPr>
                    </a:p>
                    <a:p>
                      <a:pPr marL="0" marR="0" lvl="0" indent="0" algn="ctr" defTabSz="914400" rtl="0" eaLnBrk="1" fontAlgn="auto" latinLnBrk="0" hangingPunct="1">
                        <a:lnSpc>
                          <a:spcPct val="125000"/>
                        </a:lnSpc>
                        <a:spcBef>
                          <a:spcPts val="0"/>
                        </a:spcBef>
                        <a:spcAft>
                          <a:spcPts val="800"/>
                        </a:spcAft>
                        <a:buClrTx/>
                        <a:buSzTx/>
                        <a:buFontTx/>
                        <a:buNone/>
                        <a:tabLst/>
                        <a:defRPr/>
                      </a:pPr>
                      <a:r>
                        <a:rPr lang="nl-NL" sz="800" b="1" dirty="0">
                          <a:solidFill>
                            <a:schemeClr val="bg1"/>
                          </a:solidFill>
                          <a:effectLst/>
                          <a:latin typeface="Google Sans"/>
                        </a:rPr>
                        <a:t>SNV + SG(2,15,2), 33v</a:t>
                      </a:r>
                    </a:p>
                    <a:p>
                      <a:pPr marL="0" marR="0" lvl="0" indent="0" algn="ctr" defTabSz="914400" rtl="0" eaLnBrk="1" fontAlgn="auto" latinLnBrk="0" hangingPunct="1">
                        <a:lnSpc>
                          <a:spcPct val="125000"/>
                        </a:lnSpc>
                        <a:spcBef>
                          <a:spcPts val="0"/>
                        </a:spcBef>
                        <a:spcAft>
                          <a:spcPts val="800"/>
                        </a:spcAft>
                        <a:buClrTx/>
                        <a:buSzTx/>
                        <a:buFontTx/>
                        <a:buNone/>
                        <a:tabLst/>
                        <a:defRPr/>
                      </a:pPr>
                      <a:r>
                        <a:rPr lang="nl-NL" sz="800" b="1" dirty="0">
                          <a:solidFill>
                            <a:schemeClr val="bg1"/>
                          </a:solidFill>
                          <a:effectLst/>
                          <a:latin typeface="Google Sans"/>
                        </a:rPr>
                        <a:t>Label 2</a:t>
                      </a:r>
                    </a:p>
                    <a:p>
                      <a:pPr algn="ctr">
                        <a:lnSpc>
                          <a:spcPct val="125000"/>
                        </a:lnSpc>
                        <a:spcAft>
                          <a:spcPts val="800"/>
                        </a:spcAft>
                      </a:pPr>
                      <a:endParaRPr lang="nl-NL" sz="800" dirty="0">
                        <a:effectLst/>
                        <a:latin typeface="+mn-lt"/>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err="1">
                          <a:effectLst/>
                          <a:latin typeface="+mn-lt"/>
                        </a:rPr>
                        <a:t>Provine</a:t>
                      </a:r>
                      <a:endParaRPr lang="nl-NL" sz="800" dirty="0">
                        <a:effectLst/>
                        <a:latin typeface="+mn-lt"/>
                      </a:endParaRPr>
                    </a:p>
                    <a:p>
                      <a:pPr algn="ctr">
                        <a:lnSpc>
                          <a:spcPct val="125000"/>
                        </a:lnSpc>
                        <a:spcAft>
                          <a:spcPts val="800"/>
                        </a:spcAft>
                      </a:pPr>
                      <a:r>
                        <a:rPr lang="nl-NL" sz="800" dirty="0" err="1">
                          <a:effectLst/>
                          <a:latin typeface="+mn-lt"/>
                        </a:rPr>
                        <a:t>Raw</a:t>
                      </a:r>
                      <a:r>
                        <a:rPr lang="nl-NL" sz="800" dirty="0">
                          <a:effectLst/>
                          <a:latin typeface="+mn-lt"/>
                        </a:rPr>
                        <a:t>, 14v</a:t>
                      </a:r>
                    </a:p>
                    <a:p>
                      <a:pPr algn="ctr">
                        <a:lnSpc>
                          <a:spcPct val="125000"/>
                        </a:lnSpc>
                        <a:spcAft>
                          <a:spcPts val="800"/>
                        </a:spcAft>
                      </a:pPr>
                      <a:r>
                        <a:rPr lang="nl-NL" sz="800" dirty="0">
                          <a:effectLst/>
                          <a:latin typeface="+mn-lt"/>
                        </a:rPr>
                        <a:t>Label 3</a:t>
                      </a:r>
                    </a:p>
                    <a:p>
                      <a:pPr algn="ctr">
                        <a:lnSpc>
                          <a:spcPct val="125000"/>
                        </a:lnSpc>
                        <a:spcAft>
                          <a:spcPts val="800"/>
                        </a:spcAft>
                      </a:pPr>
                      <a:r>
                        <a:rPr lang="nl-NL" sz="800" dirty="0">
                          <a:effectLst/>
                          <a:latin typeface="+mn-lt"/>
                        </a:rPr>
                        <a:t> </a:t>
                      </a:r>
                      <a:endParaRPr lang="nl-NL" sz="800" dirty="0">
                        <a:effectLst/>
                        <a:latin typeface="+mn-lt"/>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err="1">
                          <a:effectLst/>
                          <a:latin typeface="+mn-lt"/>
                        </a:rPr>
                        <a:t>Provine</a:t>
                      </a:r>
                      <a:r>
                        <a:rPr lang="nl-NL" sz="800" dirty="0">
                          <a:effectLst/>
                          <a:latin typeface="+mn-lt"/>
                        </a:rPr>
                        <a:t> </a:t>
                      </a:r>
                    </a:p>
                    <a:p>
                      <a:pPr algn="ctr">
                        <a:lnSpc>
                          <a:spcPct val="125000"/>
                        </a:lnSpc>
                        <a:spcAft>
                          <a:spcPts val="800"/>
                        </a:spcAft>
                      </a:pPr>
                      <a:r>
                        <a:rPr lang="nl-NL" sz="800" dirty="0">
                          <a:effectLst/>
                          <a:latin typeface="+mn-lt"/>
                        </a:rPr>
                        <a:t>SNV, 13v </a:t>
                      </a:r>
                    </a:p>
                    <a:p>
                      <a:pPr algn="ctr">
                        <a:lnSpc>
                          <a:spcPct val="125000"/>
                        </a:lnSpc>
                        <a:spcAft>
                          <a:spcPts val="800"/>
                        </a:spcAft>
                      </a:pPr>
                      <a:r>
                        <a:rPr lang="nl-NL" sz="800" dirty="0">
                          <a:effectLst/>
                          <a:latin typeface="+mn-lt"/>
                          <a:ea typeface="Calibri" panose="020F0502020204030204" pitchFamily="34" charset="0"/>
                          <a:cs typeface="Times New Roman" panose="02020603050405020304" pitchFamily="18" charset="0"/>
                        </a:rPr>
                        <a:t>Label 2</a:t>
                      </a:r>
                    </a:p>
                  </a:txBody>
                  <a:tcPr marL="26702" marR="26702" marT="0" marB="0" anchor="ctr"/>
                </a:tc>
                <a:tc>
                  <a:txBody>
                    <a:bodyPr/>
                    <a:lstStyle/>
                    <a:p>
                      <a:pPr algn="ctr">
                        <a:lnSpc>
                          <a:spcPct val="125000"/>
                        </a:lnSpc>
                        <a:spcAft>
                          <a:spcPts val="800"/>
                        </a:spcAft>
                      </a:pPr>
                      <a:r>
                        <a:rPr lang="nl-NL" sz="800" dirty="0" err="1">
                          <a:effectLst/>
                          <a:latin typeface="+mn-lt"/>
                          <a:ea typeface="Calibri" panose="020F0502020204030204" pitchFamily="34" charset="0"/>
                          <a:cs typeface="Times New Roman" panose="02020603050405020304" pitchFamily="18" charset="0"/>
                        </a:rPr>
                        <a:t>Brioso</a:t>
                      </a:r>
                      <a:endParaRPr lang="nl-NL" sz="800" dirty="0">
                        <a:effectLst/>
                        <a:latin typeface="+mn-lt"/>
                        <a:ea typeface="Calibri" panose="020F0502020204030204" pitchFamily="34" charset="0"/>
                        <a:cs typeface="Times New Roman" panose="02020603050405020304" pitchFamily="18" charset="0"/>
                      </a:endParaRPr>
                    </a:p>
                    <a:p>
                      <a:pPr algn="ctr">
                        <a:lnSpc>
                          <a:spcPct val="125000"/>
                        </a:lnSpc>
                        <a:spcAft>
                          <a:spcPts val="800"/>
                        </a:spcAft>
                      </a:pPr>
                      <a:r>
                        <a:rPr lang="nl-NL" sz="800" dirty="0" err="1">
                          <a:effectLst/>
                          <a:latin typeface="+mn-lt"/>
                          <a:ea typeface="Calibri" panose="020F0502020204030204" pitchFamily="34" charset="0"/>
                          <a:cs typeface="Times New Roman" panose="02020603050405020304" pitchFamily="18" charset="0"/>
                        </a:rPr>
                        <a:t>Raw</a:t>
                      </a:r>
                      <a:r>
                        <a:rPr lang="nl-NL" sz="800" dirty="0">
                          <a:effectLst/>
                          <a:latin typeface="+mn-lt"/>
                          <a:ea typeface="Calibri" panose="020F0502020204030204" pitchFamily="34" charset="0"/>
                          <a:cs typeface="Times New Roman" panose="02020603050405020304" pitchFamily="18" charset="0"/>
                        </a:rPr>
                        <a:t>, 18v</a:t>
                      </a:r>
                    </a:p>
                    <a:p>
                      <a:pPr algn="ctr">
                        <a:lnSpc>
                          <a:spcPct val="125000"/>
                        </a:lnSpc>
                        <a:spcAft>
                          <a:spcPts val="800"/>
                        </a:spcAft>
                      </a:pPr>
                      <a:r>
                        <a:rPr lang="nl-NL" sz="800" dirty="0">
                          <a:effectLst/>
                          <a:latin typeface="+mn-lt"/>
                          <a:ea typeface="Calibri" panose="020F0502020204030204" pitchFamily="34" charset="0"/>
                          <a:cs typeface="Times New Roman" panose="02020603050405020304" pitchFamily="18" charset="0"/>
                        </a:rPr>
                        <a:t>Label 2</a:t>
                      </a:r>
                    </a:p>
                  </a:txBody>
                  <a:tcPr marL="26702" marR="26702" marT="0" marB="0" anchor="ctr"/>
                </a:tc>
                <a:tc>
                  <a:txBody>
                    <a:bodyPr/>
                    <a:lstStyle/>
                    <a:p>
                      <a:pPr algn="ctr">
                        <a:lnSpc>
                          <a:spcPct val="125000"/>
                        </a:lnSpc>
                        <a:spcAft>
                          <a:spcPts val="800"/>
                        </a:spcAft>
                      </a:pPr>
                      <a:r>
                        <a:rPr lang="en-US" sz="800" dirty="0" err="1">
                          <a:effectLst/>
                          <a:latin typeface="+mn-lt"/>
                        </a:rPr>
                        <a:t>Intervariety</a:t>
                      </a:r>
                      <a:endParaRPr lang="en-US" sz="800" dirty="0">
                        <a:effectLst/>
                        <a:latin typeface="+mn-lt"/>
                      </a:endParaRPr>
                    </a:p>
                    <a:p>
                      <a:pPr algn="ctr">
                        <a:lnSpc>
                          <a:spcPct val="125000"/>
                        </a:lnSpc>
                        <a:spcAft>
                          <a:spcPts val="800"/>
                        </a:spcAft>
                      </a:pPr>
                      <a:r>
                        <a:rPr lang="en-US" sz="800" dirty="0">
                          <a:effectLst/>
                          <a:latin typeface="+mn-lt"/>
                        </a:rPr>
                        <a:t>Cal: Cap, Val: </a:t>
                      </a:r>
                      <a:r>
                        <a:rPr lang="en-US" sz="800" dirty="0" err="1">
                          <a:effectLst/>
                          <a:latin typeface="+mn-lt"/>
                        </a:rPr>
                        <a:t>Bri</a:t>
                      </a:r>
                      <a:endParaRPr lang="nl-NL" sz="800" dirty="0">
                        <a:effectLst/>
                        <a:latin typeface="+mn-lt"/>
                      </a:endParaRPr>
                    </a:p>
                    <a:p>
                      <a:pPr algn="ctr">
                        <a:lnSpc>
                          <a:spcPct val="125000"/>
                        </a:lnSpc>
                        <a:spcAft>
                          <a:spcPts val="800"/>
                        </a:spcAft>
                      </a:pPr>
                      <a:r>
                        <a:rPr lang="nl-NL" sz="800" dirty="0" err="1">
                          <a:effectLst/>
                          <a:latin typeface="+mn-lt"/>
                        </a:rPr>
                        <a:t>Raw</a:t>
                      </a:r>
                      <a:r>
                        <a:rPr lang="nl-NL" sz="800" dirty="0">
                          <a:effectLst/>
                          <a:latin typeface="+mn-lt"/>
                        </a:rPr>
                        <a:t>, 10v </a:t>
                      </a:r>
                    </a:p>
                    <a:p>
                      <a:pPr algn="ctr">
                        <a:lnSpc>
                          <a:spcPct val="125000"/>
                        </a:lnSpc>
                        <a:spcAft>
                          <a:spcPts val="800"/>
                        </a:spcAft>
                      </a:pPr>
                      <a:r>
                        <a:rPr lang="nl-NL" sz="800" dirty="0">
                          <a:effectLst/>
                          <a:latin typeface="+mn-lt"/>
                          <a:ea typeface="Calibri" panose="020F0502020204030204" pitchFamily="34" charset="0"/>
                          <a:cs typeface="Times New Roman" panose="02020603050405020304" pitchFamily="18" charset="0"/>
                        </a:rPr>
                        <a:t>Label 3</a:t>
                      </a:r>
                    </a:p>
                  </a:txBody>
                  <a:tcPr marL="26702" marR="26702" marT="0" marB="0" anchor="ctr"/>
                </a:tc>
                <a:tc>
                  <a:txBody>
                    <a:bodyPr/>
                    <a:lstStyle/>
                    <a:p>
                      <a:pPr algn="ctr">
                        <a:lnSpc>
                          <a:spcPct val="125000"/>
                        </a:lnSpc>
                        <a:spcAft>
                          <a:spcPts val="800"/>
                        </a:spcAft>
                      </a:pPr>
                      <a:r>
                        <a:rPr lang="en-US" sz="800" dirty="0">
                          <a:effectLst/>
                          <a:latin typeface="+mn-lt"/>
                        </a:rPr>
                        <a:t>Global model</a:t>
                      </a:r>
                    </a:p>
                    <a:p>
                      <a:pPr algn="ctr">
                        <a:lnSpc>
                          <a:spcPct val="125000"/>
                        </a:lnSpc>
                        <a:spcAft>
                          <a:spcPts val="800"/>
                        </a:spcAft>
                      </a:pPr>
                      <a:r>
                        <a:rPr lang="en-US" sz="800" dirty="0">
                          <a:effectLst/>
                          <a:latin typeface="+mn-lt"/>
                        </a:rPr>
                        <a:t>SNV, (</a:t>
                      </a:r>
                      <a:r>
                        <a:rPr lang="en-US" sz="800" dirty="0" err="1">
                          <a:effectLst/>
                          <a:latin typeface="+mn-lt"/>
                        </a:rPr>
                        <a:t>Cap+Pro</a:t>
                      </a:r>
                      <a:r>
                        <a:rPr lang="en-US" sz="800" dirty="0">
                          <a:effectLst/>
                          <a:latin typeface="+mn-lt"/>
                        </a:rPr>
                        <a:t>)</a:t>
                      </a:r>
                    </a:p>
                    <a:p>
                      <a:pPr algn="ctr">
                        <a:lnSpc>
                          <a:spcPct val="125000"/>
                        </a:lnSpc>
                        <a:spcAft>
                          <a:spcPts val="800"/>
                        </a:spcAft>
                      </a:pPr>
                      <a:r>
                        <a:rPr lang="en-US" sz="800" dirty="0">
                          <a:effectLst/>
                          <a:latin typeface="+mn-lt"/>
                        </a:rPr>
                        <a:t>6v</a:t>
                      </a:r>
                    </a:p>
                    <a:p>
                      <a:pPr algn="ctr">
                        <a:lnSpc>
                          <a:spcPct val="125000"/>
                        </a:lnSpc>
                        <a:spcAft>
                          <a:spcPts val="800"/>
                        </a:spcAft>
                      </a:pPr>
                      <a:r>
                        <a:rPr lang="en-US" sz="800" dirty="0">
                          <a:effectLst/>
                          <a:latin typeface="+mn-lt"/>
                        </a:rPr>
                        <a:t>Label 2</a:t>
                      </a:r>
                      <a:endParaRPr lang="nl-NL" sz="800" dirty="0">
                        <a:effectLst/>
                        <a:latin typeface="+mn-lt"/>
                      </a:endParaRPr>
                    </a:p>
                    <a:p>
                      <a:pPr algn="ctr">
                        <a:lnSpc>
                          <a:spcPct val="125000"/>
                        </a:lnSpc>
                        <a:spcAft>
                          <a:spcPts val="800"/>
                        </a:spcAft>
                      </a:pPr>
                      <a:r>
                        <a:rPr lang="nl-NL" sz="800" dirty="0">
                          <a:effectLst/>
                          <a:latin typeface="+mn-lt"/>
                        </a:rPr>
                        <a:t> </a:t>
                      </a:r>
                      <a:endParaRPr lang="nl-NL" sz="800" dirty="0">
                        <a:effectLst/>
                        <a:latin typeface="+mn-lt"/>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371916181"/>
                  </a:ext>
                </a:extLst>
              </a:tr>
              <a:tr h="173575">
                <a:tc>
                  <a:txBody>
                    <a:bodyPr/>
                    <a:lstStyle/>
                    <a:p>
                      <a:pPr algn="ctr">
                        <a:lnSpc>
                          <a:spcPct val="125000"/>
                        </a:lnSpc>
                        <a:spcAft>
                          <a:spcPts val="800"/>
                        </a:spcAft>
                      </a:pPr>
                      <a:r>
                        <a:rPr lang="nl-NL" sz="800" dirty="0" err="1">
                          <a:effectLst/>
                        </a:rPr>
                        <a:t>Accuracy</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0.83</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0.84</a:t>
                      </a:r>
                    </a:p>
                  </a:txBody>
                  <a:tcPr marL="26702" marR="26702" marT="0" marB="0" anchor="ctr"/>
                </a:tc>
                <a:tc>
                  <a:txBody>
                    <a:bodyPr/>
                    <a:lstStyle/>
                    <a:p>
                      <a:pPr algn="ctr">
                        <a:lnSpc>
                          <a:spcPct val="125000"/>
                        </a:lnSpc>
                        <a:spcAft>
                          <a:spcPts val="800"/>
                        </a:spcAft>
                      </a:pPr>
                      <a:r>
                        <a:rPr lang="nl-NL" sz="800" dirty="0">
                          <a:solidFill>
                            <a:schemeClr val="tx1"/>
                          </a:solidFill>
                          <a:effectLst/>
                        </a:rPr>
                        <a:t>0.71</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6AADE4"/>
                          </a:highlight>
                        </a:rPr>
                        <a:t>0.71</a:t>
                      </a:r>
                      <a:endPar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0.66</a:t>
                      </a:r>
                    </a:p>
                  </a:txBody>
                  <a:tcPr marL="26702" marR="26702" marT="0" marB="0" anchor="ctr"/>
                </a:tc>
                <a:tc>
                  <a:txBody>
                    <a:bodyPr/>
                    <a:lstStyle/>
                    <a:p>
                      <a:pPr algn="ctr">
                        <a:lnSpc>
                          <a:spcPct val="125000"/>
                        </a:lnSpc>
                        <a:spcAft>
                          <a:spcPts val="800"/>
                        </a:spcAft>
                      </a:pPr>
                      <a:r>
                        <a:rPr lang="nl-NL" sz="800" dirty="0">
                          <a:solidFill>
                            <a:schemeClr val="tx1"/>
                          </a:solidFill>
                          <a:effectLst/>
                        </a:rPr>
                        <a:t>0.61</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rPr>
                        <a:t>0.70</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3369726265"/>
                  </a:ext>
                </a:extLst>
              </a:tr>
              <a:tr h="211497">
                <a:tc>
                  <a:txBody>
                    <a:bodyPr/>
                    <a:lstStyle/>
                    <a:p>
                      <a:pPr algn="ctr">
                        <a:lnSpc>
                          <a:spcPct val="125000"/>
                        </a:lnSpc>
                        <a:spcAft>
                          <a:spcPts val="800"/>
                        </a:spcAft>
                      </a:pPr>
                      <a:r>
                        <a:rPr lang="nl-NL" sz="800" dirty="0" err="1">
                          <a:effectLst/>
                        </a:rPr>
                        <a:t>Misclassification</a:t>
                      </a:r>
                      <a:r>
                        <a:rPr lang="nl-NL" sz="800" dirty="0">
                          <a:effectLst/>
                        </a:rPr>
                        <a:t> </a:t>
                      </a:r>
                      <a:r>
                        <a:rPr lang="nl-NL" sz="800" dirty="0" err="1">
                          <a:effectLst/>
                        </a:rPr>
                        <a:t>rate</a:t>
                      </a:r>
                      <a:r>
                        <a:rPr lang="nl-NL" sz="800" dirty="0">
                          <a:effectLst/>
                        </a:rPr>
                        <a:t> </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0.17</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0.11</a:t>
                      </a:r>
                    </a:p>
                  </a:txBody>
                  <a:tcPr marL="26702" marR="26702" marT="0" marB="0" anchor="ctr"/>
                </a:tc>
                <a:tc>
                  <a:txBody>
                    <a:bodyPr/>
                    <a:lstStyle/>
                    <a:p>
                      <a:pPr algn="ctr">
                        <a:lnSpc>
                          <a:spcPct val="125000"/>
                        </a:lnSpc>
                        <a:spcAft>
                          <a:spcPts val="800"/>
                        </a:spcAft>
                      </a:pPr>
                      <a:r>
                        <a:rPr lang="nl-NL" sz="800" dirty="0">
                          <a:solidFill>
                            <a:schemeClr val="tx1"/>
                          </a:solidFill>
                          <a:effectLst/>
                        </a:rPr>
                        <a:t>0.29</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rPr>
                        <a:t>0.29</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0.34</a:t>
                      </a:r>
                    </a:p>
                  </a:txBody>
                  <a:tcPr marL="26702" marR="26702" marT="0" marB="0" anchor="ctr"/>
                </a:tc>
                <a:tc>
                  <a:txBody>
                    <a:bodyPr/>
                    <a:lstStyle/>
                    <a:p>
                      <a:pPr algn="ctr">
                        <a:lnSpc>
                          <a:spcPct val="125000"/>
                        </a:lnSpc>
                        <a:spcAft>
                          <a:spcPts val="800"/>
                        </a:spcAft>
                      </a:pPr>
                      <a:r>
                        <a:rPr lang="nl-NL" sz="800">
                          <a:solidFill>
                            <a:schemeClr val="tx1"/>
                          </a:solidFill>
                          <a:effectLst/>
                        </a:rPr>
                        <a:t>0.39</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rPr>
                        <a:t>0.30</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3344377276"/>
                  </a:ext>
                </a:extLst>
              </a:tr>
              <a:tr h="211497">
                <a:tc>
                  <a:txBody>
                    <a:bodyPr/>
                    <a:lstStyle/>
                    <a:p>
                      <a:pPr algn="ctr">
                        <a:lnSpc>
                          <a:spcPct val="125000"/>
                        </a:lnSpc>
                        <a:spcAft>
                          <a:spcPts val="800"/>
                        </a:spcAft>
                      </a:pPr>
                      <a:r>
                        <a:rPr lang="nl-NL" sz="800" dirty="0" err="1">
                          <a:effectLst/>
                        </a:rPr>
                        <a:t>Sensitivity</a:t>
                      </a:r>
                      <a:r>
                        <a:rPr lang="nl-NL" sz="800" dirty="0">
                          <a:effectLst/>
                        </a:rPr>
                        <a:t> or </a:t>
                      </a:r>
                      <a:r>
                        <a:rPr lang="nl-NL" sz="800" dirty="0" err="1">
                          <a:effectLst/>
                        </a:rPr>
                        <a:t>recall</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0.89</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0.71</a:t>
                      </a:r>
                    </a:p>
                  </a:txBody>
                  <a:tcPr marL="26702" marR="26702" marT="0" marB="0" anchor="ctr"/>
                </a:tc>
                <a:tc>
                  <a:txBody>
                    <a:bodyPr/>
                    <a:lstStyle/>
                    <a:p>
                      <a:pPr algn="ctr">
                        <a:lnSpc>
                          <a:spcPct val="125000"/>
                        </a:lnSpc>
                        <a:spcAft>
                          <a:spcPts val="800"/>
                        </a:spcAft>
                      </a:pPr>
                      <a:r>
                        <a:rPr lang="nl-NL" sz="800" dirty="0">
                          <a:solidFill>
                            <a:schemeClr val="tx1"/>
                          </a:solidFill>
                          <a:effectLst/>
                        </a:rPr>
                        <a:t>0.08</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rPr>
                        <a:t>0.76</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0.43</a:t>
                      </a:r>
                    </a:p>
                  </a:txBody>
                  <a:tcPr marL="26702" marR="26702" marT="0" marB="0" anchor="ctr"/>
                </a:tc>
                <a:tc>
                  <a:txBody>
                    <a:bodyPr/>
                    <a:lstStyle/>
                    <a:p>
                      <a:pPr algn="ctr">
                        <a:lnSpc>
                          <a:spcPct val="125000"/>
                        </a:lnSpc>
                        <a:spcAft>
                          <a:spcPts val="800"/>
                        </a:spcAft>
                      </a:pPr>
                      <a:r>
                        <a:rPr lang="nl-NL" sz="800">
                          <a:solidFill>
                            <a:schemeClr val="tx1"/>
                          </a:solidFill>
                          <a:effectLst/>
                        </a:rPr>
                        <a:t>0.32</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rPr>
                        <a:t>0.81</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3578169657"/>
                  </a:ext>
                </a:extLst>
              </a:tr>
              <a:tr h="173575">
                <a:tc>
                  <a:txBody>
                    <a:bodyPr/>
                    <a:lstStyle/>
                    <a:p>
                      <a:pPr algn="ctr">
                        <a:lnSpc>
                          <a:spcPct val="125000"/>
                        </a:lnSpc>
                        <a:spcAft>
                          <a:spcPts val="800"/>
                        </a:spcAft>
                      </a:pPr>
                      <a:r>
                        <a:rPr lang="en-US" sz="800" dirty="0">
                          <a:effectLst/>
                        </a:rPr>
                        <a:t>Specificity</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en-US" sz="800" dirty="0">
                          <a:solidFill>
                            <a:schemeClr val="tx1"/>
                          </a:solidFill>
                          <a:effectLst/>
                        </a:rPr>
                        <a:t>0.64</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0.89</a:t>
                      </a:r>
                    </a:p>
                  </a:txBody>
                  <a:tcPr marL="26702" marR="26702" marT="0" marB="0" anchor="ctr"/>
                </a:tc>
                <a:tc>
                  <a:txBody>
                    <a:bodyPr/>
                    <a:lstStyle/>
                    <a:p>
                      <a:pPr algn="ctr">
                        <a:lnSpc>
                          <a:spcPct val="125000"/>
                        </a:lnSpc>
                        <a:spcAft>
                          <a:spcPts val="800"/>
                        </a:spcAft>
                      </a:pPr>
                      <a:r>
                        <a:rPr lang="en-US" sz="800" dirty="0">
                          <a:solidFill>
                            <a:schemeClr val="tx1"/>
                          </a:solidFill>
                          <a:effectLst/>
                        </a:rPr>
                        <a:t>0.97</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en-US" sz="800" dirty="0">
                          <a:solidFill>
                            <a:schemeClr val="tx1"/>
                          </a:solidFill>
                          <a:effectLst/>
                          <a:highlight>
                            <a:srgbClr val="6AADE4"/>
                          </a:highlight>
                        </a:rPr>
                        <a:t>0.65</a:t>
                      </a:r>
                      <a:endPar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0.88</a:t>
                      </a:r>
                    </a:p>
                  </a:txBody>
                  <a:tcPr marL="26702" marR="26702" marT="0" marB="0" anchor="ctr"/>
                </a:tc>
                <a:tc>
                  <a:txBody>
                    <a:bodyPr/>
                    <a:lstStyle/>
                    <a:p>
                      <a:pPr algn="ctr">
                        <a:lnSpc>
                          <a:spcPct val="125000"/>
                        </a:lnSpc>
                        <a:spcAft>
                          <a:spcPts val="800"/>
                        </a:spcAft>
                      </a:pPr>
                      <a:r>
                        <a:rPr lang="en-US" sz="800">
                          <a:solidFill>
                            <a:schemeClr val="tx1"/>
                          </a:solidFill>
                          <a:effectLst/>
                        </a:rPr>
                        <a:t>0.89</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en-US" sz="800" dirty="0">
                          <a:solidFill>
                            <a:schemeClr val="tx1"/>
                          </a:solidFill>
                          <a:effectLst/>
                          <a:highlight>
                            <a:srgbClr val="FFFF00"/>
                          </a:highlight>
                        </a:rPr>
                        <a:t>0.58</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4220627255"/>
                  </a:ext>
                </a:extLst>
              </a:tr>
              <a:tr h="173575">
                <a:tc>
                  <a:txBody>
                    <a:bodyPr/>
                    <a:lstStyle/>
                    <a:p>
                      <a:pPr algn="ctr">
                        <a:lnSpc>
                          <a:spcPct val="125000"/>
                        </a:lnSpc>
                        <a:spcAft>
                          <a:spcPts val="800"/>
                        </a:spcAft>
                      </a:pPr>
                      <a:r>
                        <a:rPr lang="en-US" sz="800" dirty="0">
                          <a:effectLst/>
                        </a:rPr>
                        <a:t>Precision</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0.89</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0.71</a:t>
                      </a:r>
                    </a:p>
                  </a:txBody>
                  <a:tcPr marL="26702" marR="26702" marT="0" marB="0" anchor="ctr"/>
                </a:tc>
                <a:tc>
                  <a:txBody>
                    <a:bodyPr/>
                    <a:lstStyle/>
                    <a:p>
                      <a:pPr algn="ctr">
                        <a:lnSpc>
                          <a:spcPct val="125000"/>
                        </a:lnSpc>
                        <a:spcAft>
                          <a:spcPts val="800"/>
                        </a:spcAft>
                      </a:pPr>
                      <a:r>
                        <a:rPr lang="nl-NL" sz="800" dirty="0">
                          <a:solidFill>
                            <a:schemeClr val="tx1"/>
                          </a:solidFill>
                          <a:effectLst/>
                        </a:rPr>
                        <a:t>0.50</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6AADE4"/>
                          </a:highlight>
                        </a:rPr>
                        <a:t>0.70</a:t>
                      </a:r>
                      <a:endPar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0.77</a:t>
                      </a:r>
                    </a:p>
                  </a:txBody>
                  <a:tcPr marL="26702" marR="26702" marT="0" marB="0" anchor="ctr"/>
                </a:tc>
                <a:tc>
                  <a:txBody>
                    <a:bodyPr/>
                    <a:lstStyle/>
                    <a:p>
                      <a:pPr algn="ctr">
                        <a:lnSpc>
                          <a:spcPct val="125000"/>
                        </a:lnSpc>
                        <a:spcAft>
                          <a:spcPts val="800"/>
                        </a:spcAft>
                      </a:pPr>
                      <a:r>
                        <a:rPr lang="nl-NL" sz="800">
                          <a:solidFill>
                            <a:schemeClr val="tx1"/>
                          </a:solidFill>
                          <a:effectLst/>
                        </a:rPr>
                        <a:t>0.93</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rPr>
                        <a:t>0.66</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471023480"/>
                  </a:ext>
                </a:extLst>
              </a:tr>
              <a:tr h="211497">
                <a:tc>
                  <a:txBody>
                    <a:bodyPr/>
                    <a:lstStyle/>
                    <a:p>
                      <a:pPr algn="ctr">
                        <a:lnSpc>
                          <a:spcPct val="125000"/>
                        </a:lnSpc>
                        <a:spcAft>
                          <a:spcPts val="800"/>
                        </a:spcAft>
                      </a:pPr>
                      <a:r>
                        <a:rPr lang="en-US" sz="800" dirty="0">
                          <a:effectLst/>
                        </a:rPr>
                        <a:t>Balanced accuracy</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0.77</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0.80</a:t>
                      </a:r>
                    </a:p>
                  </a:txBody>
                  <a:tcPr marL="26702" marR="26702" marT="0" marB="0" anchor="ctr"/>
                </a:tc>
                <a:tc>
                  <a:txBody>
                    <a:bodyPr/>
                    <a:lstStyle/>
                    <a:p>
                      <a:pPr algn="ctr">
                        <a:lnSpc>
                          <a:spcPct val="125000"/>
                        </a:lnSpc>
                        <a:spcAft>
                          <a:spcPts val="800"/>
                        </a:spcAft>
                      </a:pPr>
                      <a:r>
                        <a:rPr lang="nl-NL" sz="800" dirty="0">
                          <a:solidFill>
                            <a:schemeClr val="tx1"/>
                          </a:solidFill>
                          <a:effectLst/>
                        </a:rPr>
                        <a:t>0.52</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6AADE4"/>
                          </a:highlight>
                        </a:rPr>
                        <a:t>0.71</a:t>
                      </a:r>
                      <a:endParaRPr lang="nl-NL" sz="800" dirty="0">
                        <a:solidFill>
                          <a:schemeClr val="tx1"/>
                        </a:solidFill>
                        <a:effectLst/>
                        <a:highlight>
                          <a:srgbClr val="6AADE4"/>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0.65</a:t>
                      </a:r>
                    </a:p>
                  </a:txBody>
                  <a:tcPr marL="26702" marR="26702" marT="0" marB="0" anchor="ctr"/>
                </a:tc>
                <a:tc>
                  <a:txBody>
                    <a:bodyPr/>
                    <a:lstStyle/>
                    <a:p>
                      <a:pPr algn="ctr">
                        <a:lnSpc>
                          <a:spcPct val="125000"/>
                        </a:lnSpc>
                        <a:spcAft>
                          <a:spcPts val="800"/>
                        </a:spcAft>
                      </a:pPr>
                      <a:r>
                        <a:rPr lang="nl-NL" sz="800" dirty="0">
                          <a:solidFill>
                            <a:schemeClr val="tx1"/>
                          </a:solidFill>
                          <a:effectLst/>
                        </a:rPr>
                        <a:t>0.61</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highlight>
                            <a:srgbClr val="FFFF00"/>
                          </a:highlight>
                        </a:rPr>
                        <a:t>0.70</a:t>
                      </a:r>
                      <a:endParaRPr lang="nl-NL" sz="800" dirty="0">
                        <a:solidFill>
                          <a:schemeClr val="tx1"/>
                        </a:solidFill>
                        <a:effectLst/>
                        <a:highlight>
                          <a:srgbClr val="FFFF00"/>
                        </a:highligh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1947556786"/>
                  </a:ext>
                </a:extLst>
              </a:tr>
              <a:tr h="199441">
                <a:tc>
                  <a:txBody>
                    <a:bodyPr/>
                    <a:lstStyle/>
                    <a:p>
                      <a:pPr algn="ctr">
                        <a:lnSpc>
                          <a:spcPct val="125000"/>
                        </a:lnSpc>
                        <a:spcAft>
                          <a:spcPts val="800"/>
                        </a:spcAft>
                      </a:pPr>
                      <a:r>
                        <a:rPr lang="en-US" sz="800" dirty="0">
                          <a:effectLst/>
                        </a:rPr>
                        <a:t>Geometric mean</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0.75</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0.79</a:t>
                      </a:r>
                    </a:p>
                  </a:txBody>
                  <a:tcPr marL="26702" marR="26702" marT="0" marB="0" anchor="ctr"/>
                </a:tc>
                <a:tc>
                  <a:txBody>
                    <a:bodyPr/>
                    <a:lstStyle/>
                    <a:p>
                      <a:pPr algn="ctr">
                        <a:lnSpc>
                          <a:spcPct val="125000"/>
                        </a:lnSpc>
                        <a:spcAft>
                          <a:spcPts val="800"/>
                        </a:spcAft>
                      </a:pPr>
                      <a:r>
                        <a:rPr lang="nl-NL" sz="800">
                          <a:solidFill>
                            <a:schemeClr val="tx1"/>
                          </a:solidFill>
                          <a:effectLst/>
                        </a:rPr>
                        <a:t>0.27</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0.70</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0.62</a:t>
                      </a:r>
                    </a:p>
                  </a:txBody>
                  <a:tcPr marL="26702" marR="26702" marT="0" marB="0" anchor="ctr"/>
                </a:tc>
                <a:tc>
                  <a:txBody>
                    <a:bodyPr/>
                    <a:lstStyle/>
                    <a:p>
                      <a:pPr algn="ctr">
                        <a:lnSpc>
                          <a:spcPct val="125000"/>
                        </a:lnSpc>
                        <a:spcAft>
                          <a:spcPts val="800"/>
                        </a:spcAft>
                      </a:pPr>
                      <a:r>
                        <a:rPr lang="nl-NL" sz="800" dirty="0">
                          <a:solidFill>
                            <a:schemeClr val="tx1"/>
                          </a:solidFill>
                          <a:effectLst/>
                        </a:rPr>
                        <a:t>0.53</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0.69</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2115369872"/>
                  </a:ext>
                </a:extLst>
              </a:tr>
              <a:tr h="135031">
                <a:tc>
                  <a:txBody>
                    <a:bodyPr/>
                    <a:lstStyle/>
                    <a:p>
                      <a:pPr algn="ctr">
                        <a:lnSpc>
                          <a:spcPct val="125000"/>
                        </a:lnSpc>
                        <a:spcAft>
                          <a:spcPts val="800"/>
                        </a:spcAft>
                      </a:pPr>
                      <a:r>
                        <a:rPr lang="en-US" sz="800" dirty="0">
                          <a:effectLst/>
                        </a:rPr>
                        <a:t>F-measure</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0.89</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0.71</a:t>
                      </a:r>
                    </a:p>
                  </a:txBody>
                  <a:tcPr marL="26702" marR="26702" marT="0" marB="0" anchor="ctr"/>
                </a:tc>
                <a:tc>
                  <a:txBody>
                    <a:bodyPr/>
                    <a:lstStyle/>
                    <a:p>
                      <a:pPr algn="ctr">
                        <a:lnSpc>
                          <a:spcPct val="125000"/>
                        </a:lnSpc>
                        <a:spcAft>
                          <a:spcPts val="800"/>
                        </a:spcAft>
                      </a:pPr>
                      <a:r>
                        <a:rPr lang="nl-NL" sz="800" dirty="0">
                          <a:solidFill>
                            <a:schemeClr val="tx1"/>
                          </a:solidFill>
                          <a:effectLst/>
                        </a:rPr>
                        <a:t>0.14</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0.73</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0.55</a:t>
                      </a:r>
                    </a:p>
                  </a:txBody>
                  <a:tcPr marL="26702" marR="26702" marT="0" marB="0" anchor="ctr"/>
                </a:tc>
                <a:tc>
                  <a:txBody>
                    <a:bodyPr/>
                    <a:lstStyle/>
                    <a:p>
                      <a:pPr algn="ctr">
                        <a:lnSpc>
                          <a:spcPct val="125000"/>
                        </a:lnSpc>
                        <a:spcAft>
                          <a:spcPts val="800"/>
                        </a:spcAft>
                      </a:pPr>
                      <a:r>
                        <a:rPr lang="nl-NL" sz="800" dirty="0">
                          <a:solidFill>
                            <a:schemeClr val="tx1"/>
                          </a:solidFill>
                          <a:effectLst/>
                        </a:rPr>
                        <a:t>0.48</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0.73</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3559238332"/>
                  </a:ext>
                </a:extLst>
              </a:tr>
              <a:tr h="199441">
                <a:tc>
                  <a:txBody>
                    <a:bodyPr/>
                    <a:lstStyle/>
                    <a:p>
                      <a:pPr algn="ctr">
                        <a:lnSpc>
                          <a:spcPct val="125000"/>
                        </a:lnSpc>
                        <a:spcAft>
                          <a:spcPts val="800"/>
                        </a:spcAft>
                      </a:pPr>
                      <a:r>
                        <a:rPr lang="nl-NL" sz="800" dirty="0" err="1">
                          <a:effectLst/>
                        </a:rPr>
                        <a:t>Youden’s</a:t>
                      </a:r>
                      <a:r>
                        <a:rPr lang="nl-NL" sz="800" dirty="0">
                          <a:effectLst/>
                        </a:rPr>
                        <a:t> Index</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0.53</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0.60</a:t>
                      </a:r>
                    </a:p>
                  </a:txBody>
                  <a:tcPr marL="26702" marR="26702" marT="0" marB="0" anchor="ctr"/>
                </a:tc>
                <a:tc>
                  <a:txBody>
                    <a:bodyPr/>
                    <a:lstStyle/>
                    <a:p>
                      <a:pPr algn="ctr">
                        <a:lnSpc>
                          <a:spcPct val="125000"/>
                        </a:lnSpc>
                        <a:spcAft>
                          <a:spcPts val="800"/>
                        </a:spcAft>
                      </a:pPr>
                      <a:r>
                        <a:rPr lang="nl-NL" sz="800" dirty="0">
                          <a:solidFill>
                            <a:schemeClr val="tx1"/>
                          </a:solidFill>
                          <a:effectLst/>
                        </a:rPr>
                        <a:t>0.05</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0.41</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0.31</a:t>
                      </a:r>
                    </a:p>
                  </a:txBody>
                  <a:tcPr marL="26702" marR="26702" marT="0" marB="0" anchor="ctr"/>
                </a:tc>
                <a:tc>
                  <a:txBody>
                    <a:bodyPr/>
                    <a:lstStyle/>
                    <a:p>
                      <a:pPr algn="ctr">
                        <a:lnSpc>
                          <a:spcPct val="125000"/>
                        </a:lnSpc>
                        <a:spcAft>
                          <a:spcPts val="800"/>
                        </a:spcAft>
                      </a:pPr>
                      <a:r>
                        <a:rPr lang="nl-NL" sz="800" dirty="0">
                          <a:solidFill>
                            <a:schemeClr val="tx1"/>
                          </a:solidFill>
                          <a:effectLst/>
                        </a:rPr>
                        <a:t>0.21</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0.39</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2662107816"/>
                  </a:ext>
                </a:extLst>
              </a:tr>
              <a:tr h="305058">
                <a:tc>
                  <a:txBody>
                    <a:bodyPr/>
                    <a:lstStyle/>
                    <a:p>
                      <a:pPr algn="ctr">
                        <a:lnSpc>
                          <a:spcPct val="125000"/>
                        </a:lnSpc>
                        <a:spcAft>
                          <a:spcPts val="800"/>
                        </a:spcAft>
                      </a:pPr>
                      <a:r>
                        <a:rPr lang="nl-NL" sz="800" dirty="0" err="1">
                          <a:effectLst/>
                        </a:rPr>
                        <a:t>Positive</a:t>
                      </a:r>
                      <a:r>
                        <a:rPr lang="nl-NL" sz="800" dirty="0">
                          <a:effectLst/>
                        </a:rPr>
                        <a:t> </a:t>
                      </a:r>
                      <a:r>
                        <a:rPr lang="nl-NL" sz="800" dirty="0" err="1">
                          <a:effectLst/>
                        </a:rPr>
                        <a:t>likelihood</a:t>
                      </a:r>
                      <a:r>
                        <a:rPr lang="nl-NL" sz="800" dirty="0">
                          <a:effectLst/>
                        </a:rPr>
                        <a:t> ratio</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a:solidFill>
                            <a:schemeClr val="tx1"/>
                          </a:solidFill>
                          <a:effectLst/>
                        </a:rPr>
                        <a:t>2.47</a:t>
                      </a:r>
                      <a:endParaRPr lang="nl-NL" sz="80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6.45</a:t>
                      </a:r>
                    </a:p>
                  </a:txBody>
                  <a:tcPr marL="26702" marR="26702" marT="0" marB="0" anchor="ctr"/>
                </a:tc>
                <a:tc>
                  <a:txBody>
                    <a:bodyPr/>
                    <a:lstStyle/>
                    <a:p>
                      <a:pPr algn="ctr">
                        <a:lnSpc>
                          <a:spcPct val="125000"/>
                        </a:lnSpc>
                        <a:spcAft>
                          <a:spcPts val="800"/>
                        </a:spcAft>
                      </a:pPr>
                      <a:r>
                        <a:rPr lang="nl-NL" sz="800" dirty="0">
                          <a:solidFill>
                            <a:schemeClr val="tx1"/>
                          </a:solidFill>
                          <a:effectLst/>
                        </a:rPr>
                        <a:t>2.67</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2.17</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3.58</a:t>
                      </a:r>
                    </a:p>
                  </a:txBody>
                  <a:tcPr marL="26702" marR="26702" marT="0" marB="0" anchor="ctr"/>
                </a:tc>
                <a:tc>
                  <a:txBody>
                    <a:bodyPr/>
                    <a:lstStyle/>
                    <a:p>
                      <a:pPr algn="ctr">
                        <a:lnSpc>
                          <a:spcPct val="125000"/>
                        </a:lnSpc>
                        <a:spcAft>
                          <a:spcPts val="800"/>
                        </a:spcAft>
                      </a:pPr>
                      <a:r>
                        <a:rPr lang="nl-NL" sz="800" dirty="0">
                          <a:solidFill>
                            <a:schemeClr val="tx1"/>
                          </a:solidFill>
                          <a:effectLst/>
                        </a:rPr>
                        <a:t>2.91</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1.93</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1950279324"/>
                  </a:ext>
                </a:extLst>
              </a:tr>
              <a:tr h="375469">
                <a:tc>
                  <a:txBody>
                    <a:bodyPr/>
                    <a:lstStyle/>
                    <a:p>
                      <a:pPr algn="ctr">
                        <a:lnSpc>
                          <a:spcPct val="125000"/>
                        </a:lnSpc>
                        <a:spcAft>
                          <a:spcPts val="800"/>
                        </a:spcAft>
                      </a:pPr>
                      <a:r>
                        <a:rPr lang="nl-NL" sz="800" dirty="0" err="1">
                          <a:effectLst/>
                        </a:rPr>
                        <a:t>Negative</a:t>
                      </a:r>
                      <a:endParaRPr lang="nl-NL" sz="800" dirty="0">
                        <a:effectLst/>
                      </a:endParaRPr>
                    </a:p>
                    <a:p>
                      <a:pPr algn="ctr">
                        <a:lnSpc>
                          <a:spcPct val="125000"/>
                        </a:lnSpc>
                        <a:spcAft>
                          <a:spcPts val="800"/>
                        </a:spcAft>
                      </a:pPr>
                      <a:r>
                        <a:rPr lang="nl-NL" sz="800" dirty="0" err="1">
                          <a:effectLst/>
                        </a:rPr>
                        <a:t>likelihood</a:t>
                      </a:r>
                      <a:r>
                        <a:rPr lang="nl-NL" sz="800" dirty="0">
                          <a:effectLst/>
                        </a:rPr>
                        <a:t> ratio</a:t>
                      </a:r>
                      <a:endParaRPr lang="nl-NL" sz="800" dirty="0">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0.17</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0.32</a:t>
                      </a:r>
                    </a:p>
                  </a:txBody>
                  <a:tcPr marL="26702" marR="26702" marT="0" marB="0" anchor="ctr"/>
                </a:tc>
                <a:tc>
                  <a:txBody>
                    <a:bodyPr/>
                    <a:lstStyle/>
                    <a:p>
                      <a:pPr algn="ctr">
                        <a:lnSpc>
                          <a:spcPct val="125000"/>
                        </a:lnSpc>
                        <a:spcAft>
                          <a:spcPts val="800"/>
                        </a:spcAft>
                      </a:pPr>
                      <a:r>
                        <a:rPr lang="nl-NL" sz="800" dirty="0">
                          <a:solidFill>
                            <a:schemeClr val="tx1"/>
                          </a:solidFill>
                          <a:effectLst/>
                        </a:rPr>
                        <a:t>0.95</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0.37</a:t>
                      </a:r>
                    </a:p>
                  </a:txBody>
                  <a:tcPr marL="26702" marR="26702" marT="0" marB="0" anchor="ctr"/>
                </a:tc>
                <a:tc>
                  <a:txBody>
                    <a:bodyPr/>
                    <a:lstStyle/>
                    <a:p>
                      <a:pPr algn="ctr">
                        <a:lnSpc>
                          <a:spcPct val="125000"/>
                        </a:lnSpc>
                        <a:spcAft>
                          <a:spcPts val="800"/>
                        </a:spcAft>
                      </a:pPr>
                      <a:r>
                        <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rPr>
                        <a:t>0.65</a:t>
                      </a:r>
                    </a:p>
                  </a:txBody>
                  <a:tcPr marL="26702" marR="26702" marT="0" marB="0" anchor="ctr"/>
                </a:tc>
                <a:tc>
                  <a:txBody>
                    <a:bodyPr/>
                    <a:lstStyle/>
                    <a:p>
                      <a:pPr algn="ctr">
                        <a:lnSpc>
                          <a:spcPct val="125000"/>
                        </a:lnSpc>
                        <a:spcAft>
                          <a:spcPts val="800"/>
                        </a:spcAft>
                      </a:pPr>
                      <a:r>
                        <a:rPr lang="nl-NL" sz="800" dirty="0">
                          <a:solidFill>
                            <a:schemeClr val="tx1"/>
                          </a:solidFill>
                          <a:effectLst/>
                        </a:rPr>
                        <a:t>0.76</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tc>
                  <a:txBody>
                    <a:bodyPr/>
                    <a:lstStyle/>
                    <a:p>
                      <a:pPr algn="ctr">
                        <a:lnSpc>
                          <a:spcPct val="125000"/>
                        </a:lnSpc>
                        <a:spcAft>
                          <a:spcPts val="800"/>
                        </a:spcAft>
                      </a:pPr>
                      <a:r>
                        <a:rPr lang="nl-NL" sz="800" dirty="0">
                          <a:solidFill>
                            <a:schemeClr val="tx1"/>
                          </a:solidFill>
                          <a:effectLst/>
                        </a:rPr>
                        <a:t>0.33</a:t>
                      </a:r>
                      <a:endParaRPr lang="nl-NL" sz="800" dirty="0">
                        <a:solidFill>
                          <a:schemeClr val="tx1"/>
                        </a:solidFill>
                        <a:effectLst/>
                        <a:latin typeface="Verdana" panose="020B0604030504040204" pitchFamily="34" charset="0"/>
                        <a:ea typeface="Calibri" panose="020F0502020204030204" pitchFamily="34" charset="0"/>
                        <a:cs typeface="Times New Roman" panose="02020603050405020304" pitchFamily="18" charset="0"/>
                      </a:endParaRPr>
                    </a:p>
                  </a:txBody>
                  <a:tcPr marL="26702" marR="26702" marT="0" marB="0" anchor="ctr"/>
                </a:tc>
                <a:extLst>
                  <a:ext uri="{0D108BD9-81ED-4DB2-BD59-A6C34878D82A}">
                    <a16:rowId xmlns:a16="http://schemas.microsoft.com/office/drawing/2014/main" val="1836698125"/>
                  </a:ext>
                </a:extLst>
              </a:tr>
            </a:tbl>
          </a:graphicData>
        </a:graphic>
      </p:graphicFrame>
    </p:spTree>
    <p:extLst>
      <p:ext uri="{BB962C8B-B14F-4D97-AF65-F5344CB8AC3E}">
        <p14:creationId xmlns:p14="http://schemas.microsoft.com/office/powerpoint/2010/main" val="3135406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EA48-A17B-07C2-A65E-25F1D36FC73B}"/>
              </a:ext>
            </a:extLst>
          </p:cNvPr>
          <p:cNvSpPr>
            <a:spLocks noGrp="1"/>
          </p:cNvSpPr>
          <p:nvPr>
            <p:ph type="title"/>
          </p:nvPr>
        </p:nvSpPr>
        <p:spPr/>
        <p:txBody>
          <a:bodyPr/>
          <a:lstStyle/>
          <a:p>
            <a:pPr algn="ctr"/>
            <a:r>
              <a:rPr lang="nl-NL" dirty="0" err="1"/>
              <a:t>Classification</a:t>
            </a:r>
            <a:r>
              <a:rPr lang="nl-NL" dirty="0"/>
              <a:t> </a:t>
            </a:r>
            <a:r>
              <a:rPr lang="nl-NL" dirty="0" err="1"/>
              <a:t>metrics</a:t>
            </a:r>
            <a:r>
              <a:rPr lang="nl-NL" dirty="0"/>
              <a:t> of </a:t>
            </a:r>
            <a:r>
              <a:rPr lang="nl-NL" dirty="0" err="1"/>
              <a:t>the</a:t>
            </a:r>
            <a:r>
              <a:rPr lang="nl-NL" dirty="0"/>
              <a:t> </a:t>
            </a:r>
            <a:r>
              <a:rPr lang="nl-NL" dirty="0" err="1"/>
              <a:t>optimized</a:t>
            </a:r>
            <a:r>
              <a:rPr lang="nl-NL" dirty="0"/>
              <a:t> </a:t>
            </a:r>
            <a:r>
              <a:rPr lang="nl-NL" dirty="0" err="1"/>
              <a:t>models</a:t>
            </a:r>
            <a:endParaRPr lang="nl-NL" dirty="0"/>
          </a:p>
        </p:txBody>
      </p:sp>
      <p:pic>
        <p:nvPicPr>
          <p:cNvPr id="6" name="Content Placeholder 5" descr="A graph of different colored bars&#10;&#10;Description automatically generated">
            <a:extLst>
              <a:ext uri="{FF2B5EF4-FFF2-40B4-BE49-F238E27FC236}">
                <a16:creationId xmlns:a16="http://schemas.microsoft.com/office/drawing/2014/main" id="{6AD6EE8D-BABD-5A54-A1C5-1E14735BF334}"/>
              </a:ext>
            </a:extLst>
          </p:cNvPr>
          <p:cNvPicPr>
            <a:picLocks noGrp="1" noChangeAspect="1"/>
          </p:cNvPicPr>
          <p:nvPr>
            <p:ph idx="1"/>
          </p:nvPr>
        </p:nvPicPr>
        <p:blipFill>
          <a:blip r:embed="rId2"/>
          <a:stretch>
            <a:fillRect/>
          </a:stretch>
        </p:blipFill>
        <p:spPr>
          <a:xfrm>
            <a:off x="1333820" y="894371"/>
            <a:ext cx="6045180" cy="3730899"/>
          </a:xfrm>
        </p:spPr>
      </p:pic>
      <p:sp>
        <p:nvSpPr>
          <p:cNvPr id="4" name="Slide Number Placeholder 3">
            <a:extLst>
              <a:ext uri="{FF2B5EF4-FFF2-40B4-BE49-F238E27FC236}">
                <a16:creationId xmlns:a16="http://schemas.microsoft.com/office/drawing/2014/main" id="{E330C6C6-6358-DDAF-CFC5-A712E8C05646}"/>
              </a:ext>
            </a:extLst>
          </p:cNvPr>
          <p:cNvSpPr>
            <a:spLocks noGrp="1"/>
          </p:cNvSpPr>
          <p:nvPr>
            <p:ph type="sldNum" sz="quarter" idx="12"/>
          </p:nvPr>
        </p:nvSpPr>
        <p:spPr/>
        <p:txBody>
          <a:bodyPr/>
          <a:lstStyle/>
          <a:p>
            <a:fld id="{7AD21F21-CD67-4A49-AEE5-41D1725A6586}" type="slidenum">
              <a:rPr lang="sr-Latn-RS" smtClean="0"/>
              <a:t>52</a:t>
            </a:fld>
            <a:endParaRPr lang="sr-Latn-RS"/>
          </a:p>
        </p:txBody>
      </p:sp>
    </p:spTree>
    <p:extLst>
      <p:ext uri="{BB962C8B-B14F-4D97-AF65-F5344CB8AC3E}">
        <p14:creationId xmlns:p14="http://schemas.microsoft.com/office/powerpoint/2010/main" val="3018482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BC03-AEAC-C3CD-0531-6640799B1A84}"/>
              </a:ext>
            </a:extLst>
          </p:cNvPr>
          <p:cNvSpPr>
            <a:spLocks noGrp="1"/>
          </p:cNvSpPr>
          <p:nvPr>
            <p:ph type="title"/>
          </p:nvPr>
        </p:nvSpPr>
        <p:spPr>
          <a:xfrm>
            <a:off x="561600" y="169210"/>
            <a:ext cx="8330400" cy="544964"/>
          </a:xfrm>
        </p:spPr>
        <p:txBody>
          <a:bodyPr/>
          <a:lstStyle/>
          <a:p>
            <a:r>
              <a:rPr lang="nl-NL" sz="1400" dirty="0" err="1"/>
              <a:t>Comparison</a:t>
            </a:r>
            <a:r>
              <a:rPr lang="nl-NL" sz="1400" dirty="0"/>
              <a:t> of </a:t>
            </a:r>
            <a:r>
              <a:rPr lang="nl-NL" sz="1400" dirty="0" err="1"/>
              <a:t>outlier</a:t>
            </a:r>
            <a:r>
              <a:rPr lang="nl-NL" sz="1400" dirty="0"/>
              <a:t> </a:t>
            </a:r>
            <a:r>
              <a:rPr lang="nl-NL" sz="1400" dirty="0" err="1"/>
              <a:t>detection</a:t>
            </a:r>
            <a:r>
              <a:rPr lang="nl-NL" sz="1400" dirty="0"/>
              <a:t> </a:t>
            </a:r>
            <a:r>
              <a:rPr lang="nl-NL" sz="1400" dirty="0" err="1"/>
              <a:t>methods</a:t>
            </a:r>
            <a:r>
              <a:rPr lang="nl-NL" sz="1400" dirty="0"/>
              <a:t> in </a:t>
            </a:r>
            <a:r>
              <a:rPr lang="nl-NL" sz="1400" dirty="0" err="1"/>
              <a:t>terms</a:t>
            </a:r>
            <a:r>
              <a:rPr lang="nl-NL" sz="1400" dirty="0"/>
              <a:t> of </a:t>
            </a:r>
            <a:r>
              <a:rPr lang="nl-NL" sz="1400" dirty="0" err="1"/>
              <a:t>their</a:t>
            </a:r>
            <a:r>
              <a:rPr lang="nl-NL" sz="1400" dirty="0"/>
              <a:t> performance in </a:t>
            </a:r>
            <a:r>
              <a:rPr lang="nl-NL" sz="1400" dirty="0" err="1"/>
              <a:t>the</a:t>
            </a:r>
            <a:r>
              <a:rPr lang="nl-NL" sz="1400" dirty="0"/>
              <a:t> </a:t>
            </a:r>
            <a:r>
              <a:rPr lang="nl-NL" sz="1400" dirty="0" err="1"/>
              <a:t>validation</a:t>
            </a:r>
            <a:r>
              <a:rPr lang="nl-NL" sz="1400" dirty="0"/>
              <a:t> set</a:t>
            </a:r>
          </a:p>
        </p:txBody>
      </p:sp>
      <p:sp>
        <p:nvSpPr>
          <p:cNvPr id="4" name="Slide Number Placeholder 3">
            <a:extLst>
              <a:ext uri="{FF2B5EF4-FFF2-40B4-BE49-F238E27FC236}">
                <a16:creationId xmlns:a16="http://schemas.microsoft.com/office/drawing/2014/main" id="{8C666941-BF2D-FF01-5145-931357DE4161}"/>
              </a:ext>
            </a:extLst>
          </p:cNvPr>
          <p:cNvSpPr>
            <a:spLocks noGrp="1"/>
          </p:cNvSpPr>
          <p:nvPr>
            <p:ph type="sldNum" sz="quarter" idx="12"/>
          </p:nvPr>
        </p:nvSpPr>
        <p:spPr/>
        <p:txBody>
          <a:bodyPr/>
          <a:lstStyle/>
          <a:p>
            <a:fld id="{7AD21F21-CD67-4A49-AEE5-41D1725A6586}" type="slidenum">
              <a:rPr lang="sr-Latn-RS" smtClean="0"/>
              <a:t>53</a:t>
            </a:fld>
            <a:endParaRPr lang="sr-Latn-RS"/>
          </a:p>
        </p:txBody>
      </p:sp>
      <p:pic>
        <p:nvPicPr>
          <p:cNvPr id="8" name="Picture 7">
            <a:extLst>
              <a:ext uri="{FF2B5EF4-FFF2-40B4-BE49-F238E27FC236}">
                <a16:creationId xmlns:a16="http://schemas.microsoft.com/office/drawing/2014/main" id="{DF6FFB0D-BD6B-8756-9E58-3E7DC6CE92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505" y="826934"/>
            <a:ext cx="6064630" cy="3745066"/>
          </a:xfrm>
          <a:prstGeom prst="rect">
            <a:avLst/>
          </a:prstGeom>
          <a:noFill/>
          <a:ln>
            <a:noFill/>
          </a:ln>
        </p:spPr>
      </p:pic>
    </p:spTree>
    <p:extLst>
      <p:ext uri="{BB962C8B-B14F-4D97-AF65-F5344CB8AC3E}">
        <p14:creationId xmlns:p14="http://schemas.microsoft.com/office/powerpoint/2010/main" val="546516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4A72-FB2C-7981-3F21-25D380738710}"/>
              </a:ext>
            </a:extLst>
          </p:cNvPr>
          <p:cNvSpPr>
            <a:spLocks noGrp="1"/>
          </p:cNvSpPr>
          <p:nvPr>
            <p:ph type="title"/>
          </p:nvPr>
        </p:nvSpPr>
        <p:spPr>
          <a:xfrm>
            <a:off x="561600" y="169211"/>
            <a:ext cx="8330400" cy="914609"/>
          </a:xfrm>
        </p:spPr>
        <p:txBody>
          <a:bodyPr/>
          <a:lstStyle/>
          <a:p>
            <a:pPr algn="ctr"/>
            <a:r>
              <a:rPr lang="en-US" sz="1200" dirty="0">
                <a:effectLst/>
                <a:latin typeface="Verdana" panose="020B0604030504040204" pitchFamily="34" charset="0"/>
                <a:ea typeface="Calibri" panose="020F0502020204030204" pitchFamily="34" charset="0"/>
                <a:cs typeface="Times New Roman" panose="02020603050405020304" pitchFamily="18" charset="0"/>
              </a:rPr>
              <a:t>The best results in terms of balanced accuracy were found by detecting outliers with Isolation Forest, and performing SNV, then the average of remaining pixels</a:t>
            </a:r>
            <a:br>
              <a:rPr lang="nl-NL" sz="1200" dirty="0">
                <a:effectLst/>
                <a:latin typeface="Verdana" panose="020B0604030504040204" pitchFamily="34" charset="0"/>
                <a:ea typeface="Calibri" panose="020F0502020204030204" pitchFamily="34" charset="0"/>
                <a:cs typeface="Times New Roman" panose="02020603050405020304" pitchFamily="18" charset="0"/>
              </a:rPr>
            </a:br>
            <a:endParaRPr lang="nl-NL" sz="1200" dirty="0"/>
          </a:p>
        </p:txBody>
      </p:sp>
      <p:sp>
        <p:nvSpPr>
          <p:cNvPr id="4" name="Slide Number Placeholder 3">
            <a:extLst>
              <a:ext uri="{FF2B5EF4-FFF2-40B4-BE49-F238E27FC236}">
                <a16:creationId xmlns:a16="http://schemas.microsoft.com/office/drawing/2014/main" id="{83E3B58B-1C4D-CCD9-8B6E-6BF36FD7FF80}"/>
              </a:ext>
            </a:extLst>
          </p:cNvPr>
          <p:cNvSpPr>
            <a:spLocks noGrp="1"/>
          </p:cNvSpPr>
          <p:nvPr>
            <p:ph type="sldNum" sz="quarter" idx="12"/>
          </p:nvPr>
        </p:nvSpPr>
        <p:spPr/>
        <p:txBody>
          <a:bodyPr/>
          <a:lstStyle/>
          <a:p>
            <a:fld id="{7AD21F21-CD67-4A49-AEE5-41D1725A6586}" type="slidenum">
              <a:rPr lang="sr-Latn-RS" smtClean="0"/>
              <a:t>54</a:t>
            </a:fld>
            <a:endParaRPr lang="sr-Latn-RS"/>
          </a:p>
        </p:txBody>
      </p:sp>
      <p:pic>
        <p:nvPicPr>
          <p:cNvPr id="7" name="Content Placeholder 6">
            <a:extLst>
              <a:ext uri="{FF2B5EF4-FFF2-40B4-BE49-F238E27FC236}">
                <a16:creationId xmlns:a16="http://schemas.microsoft.com/office/drawing/2014/main" id="{18920606-A5FC-17A9-7137-28AD97B349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3626" y="1368424"/>
            <a:ext cx="5164141" cy="3193161"/>
          </a:xfrm>
          <a:prstGeom prst="rect">
            <a:avLst/>
          </a:prstGeom>
          <a:noFill/>
          <a:ln>
            <a:noFill/>
          </a:ln>
        </p:spPr>
      </p:pic>
    </p:spTree>
    <p:extLst>
      <p:ext uri="{BB962C8B-B14F-4D97-AF65-F5344CB8AC3E}">
        <p14:creationId xmlns:p14="http://schemas.microsoft.com/office/powerpoint/2010/main" val="3775344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17E5-7B12-8B66-70F5-712C5AC1FA08}"/>
              </a:ext>
            </a:extLst>
          </p:cNvPr>
          <p:cNvSpPr>
            <a:spLocks noGrp="1"/>
          </p:cNvSpPr>
          <p:nvPr>
            <p:ph type="title"/>
          </p:nvPr>
        </p:nvSpPr>
        <p:spPr/>
        <p:txBody>
          <a:bodyPr/>
          <a:lstStyle/>
          <a:p>
            <a:pPr algn="ctr"/>
            <a:r>
              <a:rPr lang="nl-NL" dirty="0" err="1"/>
              <a:t>Results</a:t>
            </a:r>
            <a:endParaRPr lang="nl-NL" dirty="0"/>
          </a:p>
        </p:txBody>
      </p:sp>
      <p:sp>
        <p:nvSpPr>
          <p:cNvPr id="3" name="Content Placeholder 2">
            <a:extLst>
              <a:ext uri="{FF2B5EF4-FFF2-40B4-BE49-F238E27FC236}">
                <a16:creationId xmlns:a16="http://schemas.microsoft.com/office/drawing/2014/main" id="{CC966B56-494E-9B29-42D5-EEA4ABC751FA}"/>
              </a:ext>
            </a:extLst>
          </p:cNvPr>
          <p:cNvSpPr>
            <a:spLocks noGrp="1"/>
          </p:cNvSpPr>
          <p:nvPr>
            <p:ph idx="1"/>
          </p:nvPr>
        </p:nvSpPr>
        <p:spPr>
          <a:xfrm>
            <a:off x="500393" y="1025550"/>
            <a:ext cx="8391607" cy="3092400"/>
          </a:xfrm>
        </p:spPr>
        <p:txBody>
          <a:bodyPr/>
          <a:lstStyle/>
          <a:p>
            <a:r>
              <a:rPr lang="en-US" dirty="0"/>
              <a:t>Out of all the sepals that did not have the disease, how many got negative test results? </a:t>
            </a:r>
          </a:p>
          <a:p>
            <a:pPr marL="0" indent="0">
              <a:buNone/>
            </a:pPr>
            <a:r>
              <a:rPr lang="en-US" dirty="0"/>
              <a:t>    High proportion of actually healthy sepals that were correctly predicted out of all positive predictions made by the models</a:t>
            </a:r>
          </a:p>
          <a:p>
            <a:pPr marL="0" indent="0">
              <a:buNone/>
            </a:pPr>
            <a:endParaRPr lang="en-US" dirty="0"/>
          </a:p>
          <a:p>
            <a:pPr>
              <a:buFont typeface="Wingdings" panose="05000000000000000000" pitchFamily="2" charset="2"/>
              <a:buChar char="v"/>
            </a:pPr>
            <a:r>
              <a:rPr lang="en-US" dirty="0"/>
              <a:t> </a:t>
            </a:r>
            <a:r>
              <a:rPr lang="en-US" dirty="0" err="1"/>
              <a:t>Cappricia</a:t>
            </a:r>
            <a:r>
              <a:rPr lang="en-US" dirty="0"/>
              <a:t>: 0.71</a:t>
            </a:r>
          </a:p>
          <a:p>
            <a:pPr>
              <a:buFont typeface="Wingdings" panose="05000000000000000000" pitchFamily="2" charset="2"/>
              <a:buChar char="v"/>
            </a:pPr>
            <a:r>
              <a:rPr lang="en-US" dirty="0"/>
              <a:t> </a:t>
            </a:r>
            <a:r>
              <a:rPr lang="en-US" dirty="0" err="1"/>
              <a:t>Provine</a:t>
            </a:r>
            <a:r>
              <a:rPr lang="en-US" dirty="0"/>
              <a:t>: 0.76</a:t>
            </a:r>
          </a:p>
          <a:p>
            <a:pPr>
              <a:buFont typeface="Wingdings" panose="05000000000000000000" pitchFamily="2" charset="2"/>
              <a:buChar char="v"/>
            </a:pPr>
            <a:r>
              <a:rPr lang="en-US" dirty="0"/>
              <a:t> Global model: 0.81</a:t>
            </a:r>
          </a:p>
        </p:txBody>
      </p:sp>
      <p:sp>
        <p:nvSpPr>
          <p:cNvPr id="4" name="Slide Number Placeholder 3">
            <a:extLst>
              <a:ext uri="{FF2B5EF4-FFF2-40B4-BE49-F238E27FC236}">
                <a16:creationId xmlns:a16="http://schemas.microsoft.com/office/drawing/2014/main" id="{D32CB691-632D-CCE2-FB9C-C37C9546E72A}"/>
              </a:ext>
            </a:extLst>
          </p:cNvPr>
          <p:cNvSpPr>
            <a:spLocks noGrp="1"/>
          </p:cNvSpPr>
          <p:nvPr>
            <p:ph type="sldNum" sz="quarter" idx="12"/>
          </p:nvPr>
        </p:nvSpPr>
        <p:spPr/>
        <p:txBody>
          <a:bodyPr/>
          <a:lstStyle/>
          <a:p>
            <a:fld id="{7AD21F21-CD67-4A49-AEE5-41D1725A6586}" type="slidenum">
              <a:rPr lang="sr-Latn-RS" smtClean="0"/>
              <a:t>55</a:t>
            </a:fld>
            <a:endParaRPr lang="sr-Latn-RS"/>
          </a:p>
        </p:txBody>
      </p:sp>
    </p:spTree>
    <p:extLst>
      <p:ext uri="{BB962C8B-B14F-4D97-AF65-F5344CB8AC3E}">
        <p14:creationId xmlns:p14="http://schemas.microsoft.com/office/powerpoint/2010/main" val="348208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F364-2B39-8DF2-72F9-262C5D9D2E51}"/>
              </a:ext>
            </a:extLst>
          </p:cNvPr>
          <p:cNvSpPr>
            <a:spLocks noGrp="1"/>
          </p:cNvSpPr>
          <p:nvPr>
            <p:ph type="title"/>
          </p:nvPr>
        </p:nvSpPr>
        <p:spPr/>
        <p:txBody>
          <a:bodyPr/>
          <a:lstStyle/>
          <a:p>
            <a:pPr algn="ctr"/>
            <a:r>
              <a:rPr lang="nl-NL" dirty="0" err="1"/>
              <a:t>Results</a:t>
            </a:r>
            <a:endParaRPr lang="nl-NL" dirty="0"/>
          </a:p>
        </p:txBody>
      </p:sp>
      <p:sp>
        <p:nvSpPr>
          <p:cNvPr id="3" name="Content Placeholder 2">
            <a:extLst>
              <a:ext uri="{FF2B5EF4-FFF2-40B4-BE49-F238E27FC236}">
                <a16:creationId xmlns:a16="http://schemas.microsoft.com/office/drawing/2014/main" id="{1E779417-5798-C3C0-A388-D3D1C5EC87E3}"/>
              </a:ext>
            </a:extLst>
          </p:cNvPr>
          <p:cNvSpPr>
            <a:spLocks noGrp="1"/>
          </p:cNvSpPr>
          <p:nvPr>
            <p:ph idx="1"/>
          </p:nvPr>
        </p:nvSpPr>
        <p:spPr>
          <a:xfrm>
            <a:off x="500393" y="1213621"/>
            <a:ext cx="8391607" cy="3092400"/>
          </a:xfrm>
        </p:spPr>
        <p:txBody>
          <a:bodyPr/>
          <a:lstStyle/>
          <a:p>
            <a:r>
              <a:rPr lang="en-US" dirty="0">
                <a:effectLst/>
                <a:latin typeface="Verdana" panose="020B0604030504040204" pitchFamily="34" charset="0"/>
                <a:ea typeface="Calibri" panose="020F0502020204030204" pitchFamily="34" charset="0"/>
                <a:cs typeface="Times New Roman" panose="02020603050405020304" pitchFamily="18" charset="0"/>
              </a:rPr>
              <a:t>Out of all the sepals that do have the disease, how many got positive results? </a:t>
            </a:r>
          </a:p>
          <a:p>
            <a:pPr marL="0" indent="0">
              <a:buNone/>
            </a:pPr>
            <a:r>
              <a:rPr lang="en-US" dirty="0">
                <a:cs typeface="Times New Roman" panose="02020603050405020304" pitchFamily="18" charset="0"/>
              </a:rPr>
              <a:t>    </a:t>
            </a:r>
            <a:r>
              <a:rPr lang="en-US" dirty="0">
                <a:effectLst/>
                <a:latin typeface="Verdana" panose="020B0604030504040204" pitchFamily="34" charset="0"/>
                <a:ea typeface="Calibri" panose="020F0502020204030204" pitchFamily="34" charset="0"/>
                <a:cs typeface="Times New Roman" panose="02020603050405020304" pitchFamily="18" charset="0"/>
              </a:rPr>
              <a:t>The ability of a test to correctly classify an individual sepal as diseased</a:t>
            </a:r>
            <a:endParaRPr lang="en-US" dirty="0">
              <a:cs typeface="Times New Roman" panose="02020603050405020304" pitchFamily="18" charset="0"/>
            </a:endParaRPr>
          </a:p>
          <a:p>
            <a:pPr>
              <a:buFont typeface="Wingdings" panose="05000000000000000000" pitchFamily="2" charset="2"/>
              <a:buChar char="v"/>
            </a:pPr>
            <a:r>
              <a:rPr lang="en-US" dirty="0">
                <a:cs typeface="Times New Roman" panose="02020603050405020304" pitchFamily="18" charset="0"/>
              </a:rPr>
              <a:t> </a:t>
            </a:r>
            <a:r>
              <a:rPr lang="en-US" dirty="0" err="1">
                <a:cs typeface="Times New Roman" panose="02020603050405020304" pitchFamily="18" charset="0"/>
              </a:rPr>
              <a:t>Cappricia</a:t>
            </a:r>
            <a:r>
              <a:rPr lang="en-US" dirty="0">
                <a:cs typeface="Times New Roman" panose="02020603050405020304" pitchFamily="18" charset="0"/>
              </a:rPr>
              <a:t>: 0.89</a:t>
            </a:r>
          </a:p>
          <a:p>
            <a:pPr>
              <a:buFont typeface="Wingdings" panose="05000000000000000000" pitchFamily="2" charset="2"/>
              <a:buChar char="v"/>
            </a:pPr>
            <a:r>
              <a:rPr lang="en-US" dirty="0">
                <a:cs typeface="Times New Roman" panose="02020603050405020304" pitchFamily="18" charset="0"/>
              </a:rPr>
              <a:t> </a:t>
            </a:r>
            <a:r>
              <a:rPr lang="en-US" dirty="0" err="1">
                <a:cs typeface="Times New Roman" panose="02020603050405020304" pitchFamily="18" charset="0"/>
              </a:rPr>
              <a:t>Provine</a:t>
            </a:r>
            <a:r>
              <a:rPr lang="en-US" dirty="0">
                <a:cs typeface="Times New Roman" panose="02020603050405020304" pitchFamily="18" charset="0"/>
              </a:rPr>
              <a:t>: 0.65</a:t>
            </a:r>
          </a:p>
          <a:p>
            <a:pPr>
              <a:buFont typeface="Wingdings" panose="05000000000000000000" pitchFamily="2" charset="2"/>
              <a:buChar char="v"/>
            </a:pPr>
            <a:r>
              <a:rPr lang="en-US" dirty="0">
                <a:cs typeface="Times New Roman" panose="02020603050405020304" pitchFamily="18" charset="0"/>
              </a:rPr>
              <a:t> Global model: 0.58</a:t>
            </a:r>
            <a:endParaRPr lang="nl-NL" dirty="0"/>
          </a:p>
        </p:txBody>
      </p:sp>
      <p:sp>
        <p:nvSpPr>
          <p:cNvPr id="4" name="Slide Number Placeholder 3">
            <a:extLst>
              <a:ext uri="{FF2B5EF4-FFF2-40B4-BE49-F238E27FC236}">
                <a16:creationId xmlns:a16="http://schemas.microsoft.com/office/drawing/2014/main" id="{9AF9D425-6E71-90B6-E60C-6919D211DFAE}"/>
              </a:ext>
            </a:extLst>
          </p:cNvPr>
          <p:cNvSpPr>
            <a:spLocks noGrp="1"/>
          </p:cNvSpPr>
          <p:nvPr>
            <p:ph type="sldNum" sz="quarter" idx="12"/>
          </p:nvPr>
        </p:nvSpPr>
        <p:spPr/>
        <p:txBody>
          <a:bodyPr/>
          <a:lstStyle/>
          <a:p>
            <a:fld id="{7AD21F21-CD67-4A49-AEE5-41D1725A6586}" type="slidenum">
              <a:rPr lang="sr-Latn-RS" smtClean="0"/>
              <a:t>56</a:t>
            </a:fld>
            <a:endParaRPr lang="sr-Latn-RS"/>
          </a:p>
        </p:txBody>
      </p:sp>
    </p:spTree>
    <p:extLst>
      <p:ext uri="{BB962C8B-B14F-4D97-AF65-F5344CB8AC3E}">
        <p14:creationId xmlns:p14="http://schemas.microsoft.com/office/powerpoint/2010/main" val="2341339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F364-2B39-8DF2-72F9-262C5D9D2E51}"/>
              </a:ext>
            </a:extLst>
          </p:cNvPr>
          <p:cNvSpPr>
            <a:spLocks noGrp="1"/>
          </p:cNvSpPr>
          <p:nvPr>
            <p:ph type="title"/>
          </p:nvPr>
        </p:nvSpPr>
        <p:spPr/>
        <p:txBody>
          <a:bodyPr/>
          <a:lstStyle/>
          <a:p>
            <a:pPr algn="ctr"/>
            <a:r>
              <a:rPr lang="nl-NL" dirty="0" err="1"/>
              <a:t>Results</a:t>
            </a:r>
            <a:endParaRPr lang="nl-NL" dirty="0"/>
          </a:p>
        </p:txBody>
      </p:sp>
      <p:sp>
        <p:nvSpPr>
          <p:cNvPr id="3" name="Content Placeholder 2">
            <a:extLst>
              <a:ext uri="{FF2B5EF4-FFF2-40B4-BE49-F238E27FC236}">
                <a16:creationId xmlns:a16="http://schemas.microsoft.com/office/drawing/2014/main" id="{1E779417-5798-C3C0-A388-D3D1C5EC87E3}"/>
              </a:ext>
            </a:extLst>
          </p:cNvPr>
          <p:cNvSpPr>
            <a:spLocks noGrp="1"/>
          </p:cNvSpPr>
          <p:nvPr>
            <p:ph idx="1"/>
          </p:nvPr>
        </p:nvSpPr>
        <p:spPr>
          <a:xfrm>
            <a:off x="305993" y="1213621"/>
            <a:ext cx="8391607" cy="3092400"/>
          </a:xfrm>
        </p:spPr>
        <p:txBody>
          <a:bodyPr/>
          <a:lstStyle/>
          <a:p>
            <a:r>
              <a:rPr lang="en-US" sz="1200" dirty="0">
                <a:solidFill>
                  <a:srgbClr val="005172"/>
                </a:solidFill>
                <a:latin typeface="+mn-lt"/>
                <a:cs typeface="Times New Roman" panose="02020603050405020304" pitchFamily="18" charset="0"/>
              </a:rPr>
              <a:t>A good performance on positive and negative classes respectively was found in </a:t>
            </a:r>
            <a:r>
              <a:rPr lang="en-US" sz="1200" dirty="0" err="1">
                <a:solidFill>
                  <a:srgbClr val="005172"/>
                </a:solidFill>
                <a:latin typeface="+mn-lt"/>
                <a:cs typeface="Times New Roman" panose="02020603050405020304" pitchFamily="18" charset="0"/>
              </a:rPr>
              <a:t>Cappricia</a:t>
            </a:r>
            <a:r>
              <a:rPr lang="en-US" sz="1200" dirty="0">
                <a:solidFill>
                  <a:srgbClr val="005172"/>
                </a:solidFill>
                <a:latin typeface="+mn-lt"/>
                <a:cs typeface="Times New Roman" panose="02020603050405020304" pitchFamily="18" charset="0"/>
              </a:rPr>
              <a:t> </a:t>
            </a:r>
            <a:r>
              <a:rPr lang="en-US" sz="1200" dirty="0" err="1">
                <a:solidFill>
                  <a:srgbClr val="005172"/>
                </a:solidFill>
                <a:latin typeface="+mn-lt"/>
                <a:cs typeface="Times New Roman" panose="02020603050405020304" pitchFamily="18" charset="0"/>
              </a:rPr>
              <a:t>Intravariety</a:t>
            </a:r>
            <a:r>
              <a:rPr lang="en-US" sz="1200" dirty="0">
                <a:solidFill>
                  <a:srgbClr val="005172"/>
                </a:solidFill>
                <a:latin typeface="+mn-lt"/>
                <a:cs typeface="Times New Roman" panose="02020603050405020304" pitchFamily="18" charset="0"/>
              </a:rPr>
              <a:t> model:</a:t>
            </a:r>
          </a:p>
          <a:p>
            <a:pPr>
              <a:buFont typeface="Wingdings" panose="05000000000000000000" pitchFamily="2" charset="2"/>
              <a:buChar char="v"/>
            </a:pPr>
            <a:r>
              <a:rPr lang="en-US" sz="1200" dirty="0">
                <a:solidFill>
                  <a:srgbClr val="005172"/>
                </a:solidFill>
                <a:latin typeface="+mn-lt"/>
                <a:cs typeface="Times New Roman" panose="02020603050405020304" pitchFamily="18" charset="0"/>
              </a:rPr>
              <a:t> High positive likelihood ratio of  6.45 (a</a:t>
            </a:r>
            <a:r>
              <a:rPr lang="en-US" sz="1200" i="0" dirty="0">
                <a:solidFill>
                  <a:srgbClr val="005172"/>
                </a:solidFill>
                <a:effectLst/>
                <a:latin typeface="+mn-lt"/>
              </a:rPr>
              <a:t>bove 1: </a:t>
            </a:r>
            <a:r>
              <a:rPr lang="en-US" sz="1200" b="0" i="0" dirty="0">
                <a:solidFill>
                  <a:srgbClr val="005172"/>
                </a:solidFill>
                <a:effectLst/>
                <a:latin typeface="+mn-lt"/>
              </a:rPr>
              <a:t>increased evidence for disease-free)</a:t>
            </a:r>
            <a:r>
              <a:rPr lang="en-US" sz="1200" dirty="0">
                <a:solidFill>
                  <a:srgbClr val="005172"/>
                </a:solidFill>
                <a:latin typeface="+mn-lt"/>
                <a:cs typeface="Times New Roman" panose="02020603050405020304" pitchFamily="18" charset="0"/>
              </a:rPr>
              <a:t> for Healthy class  </a:t>
            </a:r>
          </a:p>
          <a:p>
            <a:pPr>
              <a:buFont typeface="Wingdings" panose="05000000000000000000" pitchFamily="2" charset="2"/>
              <a:buChar char="v"/>
            </a:pPr>
            <a:r>
              <a:rPr lang="en-US" sz="1200" dirty="0">
                <a:solidFill>
                  <a:srgbClr val="005172"/>
                </a:solidFill>
                <a:latin typeface="+mn-lt"/>
                <a:cs typeface="Times New Roman" panose="02020603050405020304" pitchFamily="18" charset="0"/>
              </a:rPr>
              <a:t> Low negative likelihood ratio of 0.32  (</a:t>
            </a:r>
            <a:r>
              <a:rPr lang="nl-NL" sz="1200" dirty="0" err="1">
                <a:solidFill>
                  <a:srgbClr val="005172"/>
                </a:solidFill>
                <a:latin typeface="+mn-lt"/>
                <a:cs typeface="Times New Roman" panose="02020603050405020304" pitchFamily="18" charset="0"/>
              </a:rPr>
              <a:t>increased</a:t>
            </a:r>
            <a:r>
              <a:rPr lang="nl-NL" sz="1200" b="0" i="0" dirty="0">
                <a:solidFill>
                  <a:srgbClr val="005172"/>
                </a:solidFill>
                <a:effectLst/>
                <a:latin typeface="+mn-lt"/>
              </a:rPr>
              <a:t> </a:t>
            </a:r>
            <a:r>
              <a:rPr lang="nl-NL" sz="1200" b="0" i="0" dirty="0" err="1">
                <a:solidFill>
                  <a:srgbClr val="005172"/>
                </a:solidFill>
                <a:effectLst/>
                <a:latin typeface="+mn-lt"/>
              </a:rPr>
              <a:t>evidence</a:t>
            </a:r>
            <a:r>
              <a:rPr lang="nl-NL" sz="1200" b="0" i="0" dirty="0">
                <a:solidFill>
                  <a:srgbClr val="005172"/>
                </a:solidFill>
                <a:effectLst/>
                <a:latin typeface="+mn-lt"/>
              </a:rPr>
              <a:t> </a:t>
            </a:r>
            <a:r>
              <a:rPr lang="nl-NL" sz="1200" b="0" i="0" dirty="0" err="1">
                <a:solidFill>
                  <a:srgbClr val="005172"/>
                </a:solidFill>
                <a:effectLst/>
                <a:latin typeface="+mn-lt"/>
              </a:rPr>
              <a:t>for</a:t>
            </a:r>
            <a:r>
              <a:rPr lang="nl-NL" sz="1200" b="0" i="0" dirty="0">
                <a:solidFill>
                  <a:srgbClr val="005172"/>
                </a:solidFill>
                <a:effectLst/>
                <a:latin typeface="+mn-lt"/>
              </a:rPr>
              <a:t> </a:t>
            </a:r>
            <a:r>
              <a:rPr lang="nl-NL" sz="1200" b="0" i="0" dirty="0" err="1">
                <a:solidFill>
                  <a:srgbClr val="005172"/>
                </a:solidFill>
                <a:effectLst/>
                <a:latin typeface="+mn-lt"/>
              </a:rPr>
              <a:t>disease</a:t>
            </a:r>
            <a:r>
              <a:rPr lang="nl-NL" sz="1200" b="0" i="0" dirty="0">
                <a:solidFill>
                  <a:srgbClr val="005172"/>
                </a:solidFill>
                <a:effectLst/>
                <a:latin typeface="+mn-lt"/>
              </a:rPr>
              <a:t>) </a:t>
            </a:r>
            <a:r>
              <a:rPr lang="nl-NL" sz="1200" b="0" i="0" dirty="0" err="1">
                <a:solidFill>
                  <a:srgbClr val="005172"/>
                </a:solidFill>
                <a:effectLst/>
                <a:latin typeface="+mn-lt"/>
              </a:rPr>
              <a:t>for</a:t>
            </a:r>
            <a:r>
              <a:rPr lang="nl-NL" sz="1200" b="0" i="0" dirty="0">
                <a:solidFill>
                  <a:srgbClr val="005172"/>
                </a:solidFill>
                <a:effectLst/>
                <a:latin typeface="+mn-lt"/>
              </a:rPr>
              <a:t> </a:t>
            </a:r>
            <a:r>
              <a:rPr lang="nl-NL" sz="1200" dirty="0" err="1">
                <a:solidFill>
                  <a:srgbClr val="005172"/>
                </a:solidFill>
                <a:latin typeface="+mn-lt"/>
              </a:rPr>
              <a:t>D</a:t>
            </a:r>
            <a:r>
              <a:rPr lang="nl-NL" sz="1200" b="0" i="0" dirty="0" err="1">
                <a:solidFill>
                  <a:srgbClr val="005172"/>
                </a:solidFill>
                <a:effectLst/>
                <a:latin typeface="+mn-lt"/>
              </a:rPr>
              <a:t>iseased</a:t>
            </a:r>
            <a:r>
              <a:rPr lang="nl-NL" sz="1200" b="0" i="0" dirty="0">
                <a:solidFill>
                  <a:srgbClr val="005172"/>
                </a:solidFill>
                <a:effectLst/>
                <a:latin typeface="+mn-lt"/>
              </a:rPr>
              <a:t> class</a:t>
            </a:r>
          </a:p>
          <a:p>
            <a:pPr algn="just"/>
            <a:r>
              <a:rPr lang="en-US" sz="1200" dirty="0">
                <a:effectLst/>
                <a:latin typeface="Verdana" panose="020B0604030504040204" pitchFamily="34" charset="0"/>
                <a:ea typeface="Calibri" panose="020F0502020204030204" pitchFamily="34" charset="0"/>
                <a:cs typeface="Times New Roman" panose="02020603050405020304" pitchFamily="18" charset="0"/>
              </a:rPr>
              <a:t>BA reduced to the traditional accuracy (0.70) in the global model showing that the classifier performed equally well on either classes</a:t>
            </a:r>
          </a:p>
          <a:p>
            <a:pPr algn="just"/>
            <a:r>
              <a:rPr lang="en-US" sz="1200" dirty="0">
                <a:ea typeface="Calibri" panose="020F0502020204030204" pitchFamily="34" charset="0"/>
                <a:cs typeface="Times New Roman" panose="02020603050405020304" pitchFamily="18" charset="0"/>
              </a:rPr>
              <a:t>The </a:t>
            </a:r>
            <a:r>
              <a:rPr lang="en-US" sz="1200" dirty="0" err="1">
                <a:ea typeface="Calibri" panose="020F0502020204030204" pitchFamily="34" charset="0"/>
                <a:cs typeface="Times New Roman" panose="02020603050405020304" pitchFamily="18" charset="0"/>
              </a:rPr>
              <a:t>intervariety</a:t>
            </a:r>
            <a:r>
              <a:rPr lang="en-US" sz="1200" dirty="0">
                <a:ea typeface="Calibri" panose="020F0502020204030204" pitchFamily="34" charset="0"/>
                <a:cs typeface="Times New Roman" panose="02020603050405020304" pitchFamily="18" charset="0"/>
              </a:rPr>
              <a:t> models  calibrated in </a:t>
            </a:r>
            <a:r>
              <a:rPr lang="en-US" sz="1200" dirty="0" err="1">
                <a:ea typeface="Calibri" panose="020F0502020204030204" pitchFamily="34" charset="0"/>
                <a:cs typeface="Times New Roman" panose="02020603050405020304" pitchFamily="18" charset="0"/>
              </a:rPr>
              <a:t>Cappricia</a:t>
            </a:r>
            <a:r>
              <a:rPr lang="en-US" sz="1200" dirty="0">
                <a:ea typeface="Calibri" panose="020F0502020204030204" pitchFamily="34" charset="0"/>
                <a:cs typeface="Times New Roman" panose="02020603050405020304" pitchFamily="18" charset="0"/>
              </a:rPr>
              <a:t> showed high sensitivity in class one (0.91) and low specificity in class two; this was consistent in prediction for </a:t>
            </a:r>
            <a:r>
              <a:rPr lang="en-US" sz="1200" dirty="0" err="1">
                <a:ea typeface="Calibri" panose="020F0502020204030204" pitchFamily="34" charset="0"/>
                <a:cs typeface="Times New Roman" panose="02020603050405020304" pitchFamily="18" charset="0"/>
              </a:rPr>
              <a:t>Brioso</a:t>
            </a:r>
            <a:r>
              <a:rPr lang="en-US" sz="1200" dirty="0">
                <a:ea typeface="Calibri" panose="020F0502020204030204" pitchFamily="34" charset="0"/>
                <a:cs typeface="Times New Roman" panose="02020603050405020304" pitchFamily="18" charset="0"/>
              </a:rPr>
              <a:t> (0.03) and </a:t>
            </a:r>
            <a:r>
              <a:rPr lang="en-US" sz="1200" dirty="0" err="1">
                <a:ea typeface="Calibri" panose="020F0502020204030204" pitchFamily="34" charset="0"/>
                <a:cs typeface="Times New Roman" panose="02020603050405020304" pitchFamily="18" charset="0"/>
              </a:rPr>
              <a:t>Provine</a:t>
            </a:r>
            <a:r>
              <a:rPr lang="en-US" sz="1200" dirty="0">
                <a:ea typeface="Calibri" panose="020F0502020204030204" pitchFamily="34" charset="0"/>
                <a:cs typeface="Times New Roman" panose="02020603050405020304" pitchFamily="18" charset="0"/>
              </a:rPr>
              <a:t>  (0.11)</a:t>
            </a:r>
          </a:p>
          <a:p>
            <a:pPr>
              <a:buFont typeface="Wingdings" panose="05000000000000000000" pitchFamily="2" charset="2"/>
              <a:buChar char="v"/>
            </a:pPr>
            <a:endParaRPr lang="en-US" dirty="0">
              <a:solidFill>
                <a:srgbClr val="005172"/>
              </a:solidFill>
              <a:latin typeface="+mn-lt"/>
              <a:cs typeface="Times New Roman" panose="02020603050405020304" pitchFamily="18" charset="0"/>
            </a:endParaRPr>
          </a:p>
          <a:p>
            <a:endParaRPr lang="nl-NL" dirty="0"/>
          </a:p>
        </p:txBody>
      </p:sp>
      <p:sp>
        <p:nvSpPr>
          <p:cNvPr id="4" name="Slide Number Placeholder 3">
            <a:extLst>
              <a:ext uri="{FF2B5EF4-FFF2-40B4-BE49-F238E27FC236}">
                <a16:creationId xmlns:a16="http://schemas.microsoft.com/office/drawing/2014/main" id="{9AF9D425-6E71-90B6-E60C-6919D211DFAE}"/>
              </a:ext>
            </a:extLst>
          </p:cNvPr>
          <p:cNvSpPr>
            <a:spLocks noGrp="1"/>
          </p:cNvSpPr>
          <p:nvPr>
            <p:ph type="sldNum" sz="quarter" idx="12"/>
          </p:nvPr>
        </p:nvSpPr>
        <p:spPr/>
        <p:txBody>
          <a:bodyPr/>
          <a:lstStyle/>
          <a:p>
            <a:fld id="{7AD21F21-CD67-4A49-AEE5-41D1725A6586}" type="slidenum">
              <a:rPr lang="sr-Latn-RS" smtClean="0"/>
              <a:t>57</a:t>
            </a:fld>
            <a:endParaRPr lang="sr-Latn-RS"/>
          </a:p>
        </p:txBody>
      </p:sp>
    </p:spTree>
    <p:extLst>
      <p:ext uri="{BB962C8B-B14F-4D97-AF65-F5344CB8AC3E}">
        <p14:creationId xmlns:p14="http://schemas.microsoft.com/office/powerpoint/2010/main" val="4048578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4B3E-D51C-EDD2-BDE3-730D2AA575F9}"/>
              </a:ext>
            </a:extLst>
          </p:cNvPr>
          <p:cNvPicPr>
            <a:picLocks noChangeAspect="1"/>
          </p:cNvPicPr>
          <p:nvPr/>
        </p:nvPicPr>
        <p:blipFill>
          <a:blip r:embed="rId2"/>
          <a:stretch>
            <a:fillRect/>
          </a:stretch>
        </p:blipFill>
        <p:spPr>
          <a:xfrm>
            <a:off x="4486846" y="1161113"/>
            <a:ext cx="3976754" cy="3308784"/>
          </a:xfrm>
          <a:prstGeom prst="rect">
            <a:avLst/>
          </a:prstGeom>
        </p:spPr>
      </p:pic>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1"/>
            <a:ext cx="8330400" cy="487511"/>
          </a:xfrm>
        </p:spPr>
        <p:txBody>
          <a:bodyPr/>
          <a:lstStyle/>
          <a:p>
            <a:pPr algn="ctr"/>
            <a:r>
              <a:rPr lang="en-GB" dirty="0"/>
              <a:t>Conclusions</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58</a:t>
            </a:fld>
            <a:endParaRPr lang="nl-NL"/>
          </a:p>
        </p:txBody>
      </p:sp>
    </p:spTree>
    <p:extLst>
      <p:ext uri="{BB962C8B-B14F-4D97-AF65-F5344CB8AC3E}">
        <p14:creationId xmlns:p14="http://schemas.microsoft.com/office/powerpoint/2010/main" val="3844001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A0A1-4A3D-5911-594D-E07D579F688D}"/>
              </a:ext>
            </a:extLst>
          </p:cNvPr>
          <p:cNvSpPr>
            <a:spLocks noGrp="1"/>
          </p:cNvSpPr>
          <p:nvPr>
            <p:ph type="title"/>
          </p:nvPr>
        </p:nvSpPr>
        <p:spPr/>
        <p:txBody>
          <a:bodyPr/>
          <a:lstStyle/>
          <a:p>
            <a:pPr algn="ctr"/>
            <a:r>
              <a:rPr lang="nl-NL" dirty="0" err="1"/>
              <a:t>Conclusions</a:t>
            </a:r>
            <a:endParaRPr lang="nl-NL" dirty="0"/>
          </a:p>
        </p:txBody>
      </p:sp>
      <p:sp>
        <p:nvSpPr>
          <p:cNvPr id="3" name="Content Placeholder 2">
            <a:extLst>
              <a:ext uri="{FF2B5EF4-FFF2-40B4-BE49-F238E27FC236}">
                <a16:creationId xmlns:a16="http://schemas.microsoft.com/office/drawing/2014/main" id="{C0ED82C2-BF3A-6A68-C089-8B33CF0E5719}"/>
              </a:ext>
            </a:extLst>
          </p:cNvPr>
          <p:cNvSpPr>
            <a:spLocks noGrp="1"/>
          </p:cNvSpPr>
          <p:nvPr>
            <p:ph idx="1"/>
          </p:nvPr>
        </p:nvSpPr>
        <p:spPr>
          <a:xfrm>
            <a:off x="202219" y="952383"/>
            <a:ext cx="8391607" cy="3092400"/>
          </a:xfrm>
        </p:spPr>
        <p:txBody>
          <a:bodyPr/>
          <a:lstStyle/>
          <a:p>
            <a:endParaRPr lang="en-US" dirty="0">
              <a:cs typeface="Times New Roman" panose="02020603050405020304" pitchFamily="18" charset="0"/>
            </a:endParaRPr>
          </a:p>
          <a:p>
            <a:pPr algn="just"/>
            <a:r>
              <a:rPr lang="en-US" sz="1200" dirty="0"/>
              <a:t>A new global model was calibrated on two different tomato cultivars: </a:t>
            </a:r>
            <a:r>
              <a:rPr lang="en-US" sz="1200" dirty="0" err="1"/>
              <a:t>Cappricia</a:t>
            </a:r>
            <a:r>
              <a:rPr lang="en-US" sz="1200" dirty="0"/>
              <a:t> and </a:t>
            </a:r>
            <a:r>
              <a:rPr lang="en-US" sz="1200" dirty="0" err="1"/>
              <a:t>Provine</a:t>
            </a:r>
            <a:r>
              <a:rPr lang="en-US" sz="1200" dirty="0"/>
              <a:t>; and evaluated in independent samples, using Standard Normal Variate and 6 important variables by </a:t>
            </a:r>
            <a:r>
              <a:rPr lang="en-US" sz="1200" dirty="0" err="1"/>
              <a:t>CovSel</a:t>
            </a:r>
            <a:endParaRPr lang="en-US" sz="1200" dirty="0"/>
          </a:p>
          <a:p>
            <a:pPr algn="just"/>
            <a:r>
              <a:rPr lang="en-US" sz="1200" dirty="0"/>
              <a:t>The optimized model achieved a sensitivity of 0.81, specificity of 0.58 and balanced accuracy of 0.70</a:t>
            </a:r>
          </a:p>
          <a:p>
            <a:pPr algn="just"/>
            <a:r>
              <a:rPr lang="en-US" sz="1200" dirty="0"/>
              <a:t>The model presented potential as a fast alternative method to grade recently harvested tomatoes before the fungal infection is visually observed</a:t>
            </a:r>
          </a:p>
          <a:p>
            <a:pPr algn="just"/>
            <a:r>
              <a:rPr lang="en-US" sz="1200" dirty="0">
                <a:effectLst/>
                <a:latin typeface="Verdana" panose="020B0604030504040204" pitchFamily="34" charset="0"/>
                <a:ea typeface="Calibri" panose="020F0502020204030204" pitchFamily="34" charset="0"/>
                <a:cs typeface="Times New Roman" panose="02020603050405020304" pitchFamily="18" charset="0"/>
              </a:rPr>
              <a:t>The best results in terms of balanced accuracy were found by detecting outliers with Isolation Forest, and performing SNV, then taking the average of the remaining pixels</a:t>
            </a:r>
            <a:endParaRPr lang="en-US" sz="1200" dirty="0"/>
          </a:p>
          <a:p>
            <a:endParaRPr lang="en-US" dirty="0"/>
          </a:p>
          <a:p>
            <a:endParaRPr lang="en-US" dirty="0"/>
          </a:p>
          <a:p>
            <a:endParaRPr lang="nl-NL" dirty="0"/>
          </a:p>
        </p:txBody>
      </p:sp>
      <p:sp>
        <p:nvSpPr>
          <p:cNvPr id="4" name="Slide Number Placeholder 3">
            <a:extLst>
              <a:ext uri="{FF2B5EF4-FFF2-40B4-BE49-F238E27FC236}">
                <a16:creationId xmlns:a16="http://schemas.microsoft.com/office/drawing/2014/main" id="{96D0ABBC-ECD9-93ED-9A17-EDEF4EE69CCA}"/>
              </a:ext>
            </a:extLst>
          </p:cNvPr>
          <p:cNvSpPr>
            <a:spLocks noGrp="1"/>
          </p:cNvSpPr>
          <p:nvPr>
            <p:ph type="sldNum" sz="quarter" idx="12"/>
          </p:nvPr>
        </p:nvSpPr>
        <p:spPr/>
        <p:txBody>
          <a:bodyPr/>
          <a:lstStyle/>
          <a:p>
            <a:fld id="{7AD21F21-CD67-4A49-AEE5-41D1725A6586}" type="slidenum">
              <a:rPr lang="sr-Latn-RS" smtClean="0"/>
              <a:t>59</a:t>
            </a:fld>
            <a:endParaRPr lang="sr-Latn-RS"/>
          </a:p>
        </p:txBody>
      </p:sp>
    </p:spTree>
    <p:extLst>
      <p:ext uri="{BB962C8B-B14F-4D97-AF65-F5344CB8AC3E}">
        <p14:creationId xmlns:p14="http://schemas.microsoft.com/office/powerpoint/2010/main" val="184517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384DE-B479-45C7-A0AA-E690A8144A6D}"/>
              </a:ext>
            </a:extLst>
          </p:cNvPr>
          <p:cNvSpPr>
            <a:spLocks noGrp="1"/>
          </p:cNvSpPr>
          <p:nvPr>
            <p:ph type="title"/>
          </p:nvPr>
        </p:nvSpPr>
        <p:spPr>
          <a:xfrm>
            <a:off x="450524" y="255299"/>
            <a:ext cx="8330400" cy="576832"/>
          </a:xfrm>
        </p:spPr>
        <p:txBody>
          <a:bodyPr/>
          <a:lstStyle/>
          <a:p>
            <a:r>
              <a:rPr lang="nl-NL" dirty="0"/>
              <a:t>It </a:t>
            </a:r>
            <a:r>
              <a:rPr lang="nl-NL" dirty="0" err="1"/>
              <a:t>begins</a:t>
            </a:r>
            <a:r>
              <a:rPr lang="nl-NL" dirty="0"/>
              <a:t> ...</a:t>
            </a:r>
            <a:endParaRPr lang="en-GB" dirty="0"/>
          </a:p>
        </p:txBody>
      </p:sp>
      <p:sp>
        <p:nvSpPr>
          <p:cNvPr id="4" name="Slide Number Placeholder 3">
            <a:extLst>
              <a:ext uri="{FF2B5EF4-FFF2-40B4-BE49-F238E27FC236}">
                <a16:creationId xmlns:a16="http://schemas.microsoft.com/office/drawing/2014/main" id="{BFB1B1C6-6EEE-49A0-9284-F04DA5AB3346}"/>
              </a:ext>
            </a:extLst>
          </p:cNvPr>
          <p:cNvSpPr>
            <a:spLocks noGrp="1"/>
          </p:cNvSpPr>
          <p:nvPr>
            <p:ph type="sldNum" sz="quarter" idx="11"/>
          </p:nvPr>
        </p:nvSpPr>
        <p:spPr/>
        <p:txBody>
          <a:bodyPr/>
          <a:lstStyle/>
          <a:p>
            <a:pPr marL="0" marR="0" lvl="0" indent="0" algn="r" defTabSz="914400" rtl="0" eaLnBrk="1" fontAlgn="base" latinLnBrk="0" hangingPunct="1">
              <a:lnSpc>
                <a:spcPts val="900"/>
              </a:lnSpc>
              <a:spcBef>
                <a:spcPct val="0"/>
              </a:spcBef>
              <a:spcAft>
                <a:spcPct val="0"/>
              </a:spcAft>
              <a:buClrTx/>
              <a:buSzTx/>
              <a:buFontTx/>
              <a:buNone/>
              <a:tabLst/>
              <a:defRPr/>
            </a:pPr>
            <a:fld id="{F25965E0-7062-474C-8671-DB3A3CE669B0}" type="slidenum">
              <a:rPr kumimoji="0" lang="nl-NL" sz="800" b="0" i="0" u="none" strike="noStrike" kern="1200" cap="none" spc="0" normalizeH="0" baseline="0" noProof="0" smtClean="0">
                <a:ln>
                  <a:noFill/>
                </a:ln>
                <a:solidFill>
                  <a:srgbClr val="005172"/>
                </a:solidFill>
                <a:effectLst/>
                <a:uLnTx/>
                <a:uFillTx/>
                <a:latin typeface="Verdana" pitchFamily="34" charset="0"/>
                <a:ea typeface="+mn-ea"/>
                <a:cs typeface="+mn-cs"/>
              </a:rPr>
              <a:pPr marL="0" marR="0" lvl="0" indent="0" algn="r" defTabSz="914400" rtl="0" eaLnBrk="1" fontAlgn="base" latinLnBrk="0" hangingPunct="1">
                <a:lnSpc>
                  <a:spcPts val="900"/>
                </a:lnSpc>
                <a:spcBef>
                  <a:spcPct val="0"/>
                </a:spcBef>
                <a:spcAft>
                  <a:spcPct val="0"/>
                </a:spcAft>
                <a:buClrTx/>
                <a:buSzTx/>
                <a:buFontTx/>
                <a:buNone/>
                <a:tabLst/>
                <a:defRPr/>
              </a:pPr>
              <a:t>6</a:t>
            </a:fld>
            <a:endParaRPr kumimoji="0" lang="nl-NL" sz="800" b="0" i="0" u="none" strike="noStrike" kern="1200" cap="none" spc="0" normalizeH="0" baseline="0" noProof="0">
              <a:ln>
                <a:noFill/>
              </a:ln>
              <a:solidFill>
                <a:srgbClr val="005172"/>
              </a:solidFill>
              <a:effectLst/>
              <a:uLnTx/>
              <a:uFillTx/>
              <a:latin typeface="Verdana" pitchFamily="34" charset="0"/>
              <a:ea typeface="+mn-ea"/>
              <a:cs typeface="+mn-cs"/>
            </a:endParaRPr>
          </a:p>
        </p:txBody>
      </p:sp>
      <p:pic>
        <p:nvPicPr>
          <p:cNvPr id="8" name="Picture 7">
            <a:extLst>
              <a:ext uri="{FF2B5EF4-FFF2-40B4-BE49-F238E27FC236}">
                <a16:creationId xmlns:a16="http://schemas.microsoft.com/office/drawing/2014/main" id="{75C7A55C-F70D-4BB0-A018-F56896374FCC}"/>
              </a:ext>
            </a:extLst>
          </p:cNvPr>
          <p:cNvPicPr>
            <a:picLocks noChangeAspect="1"/>
          </p:cNvPicPr>
          <p:nvPr/>
        </p:nvPicPr>
        <p:blipFill>
          <a:blip r:embed="rId3"/>
          <a:stretch>
            <a:fillRect/>
          </a:stretch>
        </p:blipFill>
        <p:spPr>
          <a:xfrm>
            <a:off x="450524" y="1142760"/>
            <a:ext cx="3094907" cy="3105390"/>
          </a:xfrm>
          <a:prstGeom prst="rect">
            <a:avLst/>
          </a:prstGeom>
        </p:spPr>
      </p:pic>
      <p:pic>
        <p:nvPicPr>
          <p:cNvPr id="5" name="Picture 4">
            <a:extLst>
              <a:ext uri="{FF2B5EF4-FFF2-40B4-BE49-F238E27FC236}">
                <a16:creationId xmlns:a16="http://schemas.microsoft.com/office/drawing/2014/main" id="{B8A432DC-2A69-2C92-4B22-2026D7D49FF3}"/>
              </a:ext>
            </a:extLst>
          </p:cNvPr>
          <p:cNvPicPr>
            <a:picLocks noChangeAspect="1"/>
          </p:cNvPicPr>
          <p:nvPr/>
        </p:nvPicPr>
        <p:blipFill>
          <a:blip r:embed="rId4"/>
          <a:stretch>
            <a:fillRect/>
          </a:stretch>
        </p:blipFill>
        <p:spPr>
          <a:xfrm>
            <a:off x="4718103" y="1142760"/>
            <a:ext cx="3854775" cy="3548086"/>
          </a:xfrm>
          <a:prstGeom prst="rect">
            <a:avLst/>
          </a:prstGeom>
        </p:spPr>
      </p:pic>
      <p:sp>
        <p:nvSpPr>
          <p:cNvPr id="7" name="TextBox 6">
            <a:extLst>
              <a:ext uri="{FF2B5EF4-FFF2-40B4-BE49-F238E27FC236}">
                <a16:creationId xmlns:a16="http://schemas.microsoft.com/office/drawing/2014/main" id="{DA7AA211-4F12-19EA-55C3-1917AA1DA250}"/>
              </a:ext>
            </a:extLst>
          </p:cNvPr>
          <p:cNvSpPr txBox="1"/>
          <p:nvPr/>
        </p:nvSpPr>
        <p:spPr>
          <a:xfrm>
            <a:off x="3864300" y="255299"/>
            <a:ext cx="5067300" cy="523220"/>
          </a:xfrm>
          <a:prstGeom prst="rect">
            <a:avLst/>
          </a:prstGeom>
          <a:noFill/>
        </p:spPr>
        <p:txBody>
          <a:bodyPr wrap="square">
            <a:spAutoFit/>
          </a:bodyPr>
          <a:lstStyle/>
          <a:p>
            <a:r>
              <a:rPr lang="nl-NL" sz="2800" dirty="0"/>
              <a:t>... </a:t>
            </a:r>
            <a:r>
              <a:rPr lang="nl-NL" sz="2800" dirty="0" err="1"/>
              <a:t>and</a:t>
            </a:r>
            <a:r>
              <a:rPr lang="nl-NL" sz="2800" dirty="0"/>
              <a:t> </a:t>
            </a:r>
            <a:r>
              <a:rPr lang="nl-NL" sz="2800" dirty="0" err="1"/>
              <a:t>it</a:t>
            </a:r>
            <a:r>
              <a:rPr lang="nl-NL" sz="2800" dirty="0"/>
              <a:t> </a:t>
            </a:r>
            <a:r>
              <a:rPr lang="nl-NL" sz="2800" dirty="0" err="1"/>
              <a:t>gets</a:t>
            </a:r>
            <a:r>
              <a:rPr lang="nl-NL" sz="2800" dirty="0"/>
              <a:t> </a:t>
            </a:r>
            <a:r>
              <a:rPr lang="nl-NL" sz="2800" dirty="0" err="1"/>
              <a:t>worse</a:t>
            </a:r>
            <a:r>
              <a:rPr lang="nl-NL" sz="2800" dirty="0"/>
              <a:t> (</a:t>
            </a:r>
            <a:r>
              <a:rPr lang="nl-NL" sz="2800" dirty="0" err="1"/>
              <a:t>after</a:t>
            </a:r>
            <a:r>
              <a:rPr lang="nl-NL" sz="2800" dirty="0"/>
              <a:t> 5 </a:t>
            </a:r>
            <a:r>
              <a:rPr lang="nl-NL" sz="2800" dirty="0" err="1"/>
              <a:t>days</a:t>
            </a:r>
            <a:r>
              <a:rPr lang="nl-NL" sz="2800" dirty="0"/>
              <a:t>)</a:t>
            </a:r>
          </a:p>
        </p:txBody>
      </p:sp>
    </p:spTree>
    <p:extLst>
      <p:ext uri="{BB962C8B-B14F-4D97-AF65-F5344CB8AC3E}">
        <p14:creationId xmlns:p14="http://schemas.microsoft.com/office/powerpoint/2010/main" val="290866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A0A1-4A3D-5911-594D-E07D579F688D}"/>
              </a:ext>
            </a:extLst>
          </p:cNvPr>
          <p:cNvSpPr>
            <a:spLocks noGrp="1"/>
          </p:cNvSpPr>
          <p:nvPr>
            <p:ph type="title"/>
          </p:nvPr>
        </p:nvSpPr>
        <p:spPr/>
        <p:txBody>
          <a:bodyPr/>
          <a:lstStyle/>
          <a:p>
            <a:pPr algn="ctr"/>
            <a:r>
              <a:rPr lang="nl-NL" dirty="0" err="1"/>
              <a:t>Conclusions</a:t>
            </a:r>
            <a:endParaRPr lang="nl-NL" dirty="0"/>
          </a:p>
        </p:txBody>
      </p:sp>
      <p:sp>
        <p:nvSpPr>
          <p:cNvPr id="3" name="Content Placeholder 2">
            <a:extLst>
              <a:ext uri="{FF2B5EF4-FFF2-40B4-BE49-F238E27FC236}">
                <a16:creationId xmlns:a16="http://schemas.microsoft.com/office/drawing/2014/main" id="{C0ED82C2-BF3A-6A68-C089-8B33CF0E5719}"/>
              </a:ext>
            </a:extLst>
          </p:cNvPr>
          <p:cNvSpPr>
            <a:spLocks noGrp="1"/>
          </p:cNvSpPr>
          <p:nvPr>
            <p:ph idx="1"/>
          </p:nvPr>
        </p:nvSpPr>
        <p:spPr>
          <a:xfrm>
            <a:off x="376196" y="572629"/>
            <a:ext cx="8330401" cy="3906773"/>
          </a:xfrm>
        </p:spPr>
        <p:txBody>
          <a:bodyPr/>
          <a:lstStyle/>
          <a:p>
            <a:endParaRPr lang="en-US" sz="1400" dirty="0">
              <a:solidFill>
                <a:schemeClr val="accent5"/>
              </a:solidFill>
              <a:latin typeface="+mn-lt"/>
              <a:cs typeface="Times New Roman" panose="02020603050405020304" pitchFamily="18" charset="0"/>
            </a:endParaRPr>
          </a:p>
          <a:p>
            <a:pPr algn="just"/>
            <a:r>
              <a:rPr lang="en-US" sz="1200" dirty="0">
                <a:solidFill>
                  <a:srgbClr val="005172"/>
                </a:solidFill>
                <a:latin typeface="+mn-lt"/>
              </a:rPr>
              <a:t>Novelty of this work - investigate HSI to capture the sepal susceptibility of fungal infection by chemometric analysis of different varieties of tomatoes</a:t>
            </a:r>
          </a:p>
          <a:p>
            <a:pPr algn="just"/>
            <a:r>
              <a:rPr lang="en-US" sz="1200" spc="-25" dirty="0">
                <a:solidFill>
                  <a:srgbClr val="005171"/>
                </a:solidFill>
                <a:latin typeface="+mn-lt"/>
                <a:cs typeface="Verdana"/>
              </a:rPr>
              <a:t>The</a:t>
            </a:r>
            <a:r>
              <a:rPr lang="en-US" sz="1200" spc="-25" dirty="0">
                <a:solidFill>
                  <a:srgbClr val="005171"/>
                </a:solidFill>
                <a:latin typeface="+mn-lt"/>
                <a:cs typeface="Times New Roman"/>
              </a:rPr>
              <a:t> </a:t>
            </a:r>
            <a:r>
              <a:rPr lang="en-US" sz="1200" dirty="0">
                <a:solidFill>
                  <a:srgbClr val="005171"/>
                </a:solidFill>
                <a:latin typeface="+mn-lt"/>
                <a:cs typeface="Verdana"/>
              </a:rPr>
              <a:t>results</a:t>
            </a:r>
            <a:r>
              <a:rPr lang="en-US" sz="1200" spc="260" dirty="0">
                <a:solidFill>
                  <a:srgbClr val="005171"/>
                </a:solidFill>
                <a:latin typeface="+mn-lt"/>
                <a:cs typeface="Times New Roman"/>
              </a:rPr>
              <a:t> </a:t>
            </a:r>
            <a:r>
              <a:rPr lang="en-US" sz="1200" dirty="0">
                <a:solidFill>
                  <a:srgbClr val="005171"/>
                </a:solidFill>
                <a:latin typeface="+mn-lt"/>
                <a:cs typeface="Verdana"/>
              </a:rPr>
              <a:t>from</a:t>
            </a:r>
            <a:r>
              <a:rPr lang="en-US" sz="1200" spc="270" dirty="0">
                <a:solidFill>
                  <a:srgbClr val="005171"/>
                </a:solidFill>
                <a:latin typeface="+mn-lt"/>
                <a:cs typeface="Times New Roman"/>
              </a:rPr>
              <a:t> </a:t>
            </a:r>
            <a:r>
              <a:rPr lang="en-US" sz="1200" dirty="0">
                <a:solidFill>
                  <a:srgbClr val="005171"/>
                </a:solidFill>
                <a:latin typeface="+mn-lt"/>
                <a:cs typeface="Verdana"/>
              </a:rPr>
              <a:t>this</a:t>
            </a:r>
            <a:r>
              <a:rPr lang="en-US" sz="1200" spc="275" dirty="0">
                <a:solidFill>
                  <a:srgbClr val="005171"/>
                </a:solidFill>
                <a:latin typeface="+mn-lt"/>
                <a:cs typeface="Times New Roman"/>
              </a:rPr>
              <a:t> </a:t>
            </a:r>
            <a:r>
              <a:rPr lang="en-US" sz="1200" dirty="0">
                <a:solidFill>
                  <a:srgbClr val="005171"/>
                </a:solidFill>
                <a:latin typeface="+mn-lt"/>
                <a:cs typeface="Verdana"/>
              </a:rPr>
              <a:t>research</a:t>
            </a:r>
            <a:r>
              <a:rPr lang="en-US" sz="1200" spc="270" dirty="0">
                <a:solidFill>
                  <a:srgbClr val="005171"/>
                </a:solidFill>
                <a:latin typeface="+mn-lt"/>
                <a:cs typeface="Times New Roman"/>
              </a:rPr>
              <a:t> </a:t>
            </a:r>
            <a:r>
              <a:rPr lang="en-US" sz="1200" dirty="0">
                <a:solidFill>
                  <a:srgbClr val="005171"/>
                </a:solidFill>
                <a:latin typeface="+mn-lt"/>
                <a:cs typeface="Verdana"/>
              </a:rPr>
              <a:t>reaches</a:t>
            </a:r>
            <a:r>
              <a:rPr lang="en-US" sz="1200" spc="270" dirty="0">
                <a:solidFill>
                  <a:srgbClr val="005171"/>
                </a:solidFill>
                <a:latin typeface="+mn-lt"/>
                <a:cs typeface="Times New Roman"/>
              </a:rPr>
              <a:t> </a:t>
            </a:r>
            <a:r>
              <a:rPr lang="en-US" sz="1200" dirty="0">
                <a:solidFill>
                  <a:srgbClr val="005171"/>
                </a:solidFill>
                <a:latin typeface="+mn-lt"/>
                <a:cs typeface="Verdana"/>
              </a:rPr>
              <a:t>to</a:t>
            </a:r>
            <a:r>
              <a:rPr lang="en-US" sz="1200" spc="280" dirty="0">
                <a:solidFill>
                  <a:srgbClr val="005171"/>
                </a:solidFill>
                <a:latin typeface="+mn-lt"/>
                <a:cs typeface="Times New Roman"/>
              </a:rPr>
              <a:t> </a:t>
            </a:r>
            <a:r>
              <a:rPr lang="en-US" sz="1200" dirty="0">
                <a:solidFill>
                  <a:srgbClr val="005171"/>
                </a:solidFill>
                <a:latin typeface="+mn-lt"/>
                <a:cs typeface="Verdana"/>
              </a:rPr>
              <a:t>a</a:t>
            </a:r>
            <a:r>
              <a:rPr lang="en-US" sz="1200" spc="270" dirty="0">
                <a:solidFill>
                  <a:srgbClr val="005171"/>
                </a:solidFill>
                <a:latin typeface="+mn-lt"/>
                <a:cs typeface="Times New Roman"/>
              </a:rPr>
              <a:t> </a:t>
            </a:r>
            <a:r>
              <a:rPr lang="en-US" sz="1200" dirty="0">
                <a:solidFill>
                  <a:srgbClr val="005171"/>
                </a:solidFill>
                <a:latin typeface="+mn-lt"/>
                <a:cs typeface="Verdana"/>
              </a:rPr>
              <a:t>conclusion</a:t>
            </a:r>
            <a:r>
              <a:rPr lang="en-US" sz="1200" spc="285" dirty="0">
                <a:solidFill>
                  <a:srgbClr val="005171"/>
                </a:solidFill>
                <a:latin typeface="+mn-lt"/>
                <a:cs typeface="Times New Roman"/>
              </a:rPr>
              <a:t> </a:t>
            </a:r>
            <a:r>
              <a:rPr lang="en-US" sz="1200" dirty="0">
                <a:solidFill>
                  <a:srgbClr val="005171"/>
                </a:solidFill>
                <a:latin typeface="+mn-lt"/>
                <a:cs typeface="Verdana"/>
              </a:rPr>
              <a:t>that</a:t>
            </a:r>
            <a:r>
              <a:rPr lang="en-US" sz="1200" spc="280" dirty="0">
                <a:solidFill>
                  <a:srgbClr val="005171"/>
                </a:solidFill>
                <a:latin typeface="+mn-lt"/>
                <a:cs typeface="Times New Roman"/>
              </a:rPr>
              <a:t> </a:t>
            </a:r>
            <a:r>
              <a:rPr lang="en-US" sz="1200" dirty="0">
                <a:solidFill>
                  <a:srgbClr val="005171"/>
                </a:solidFill>
                <a:latin typeface="+mn-lt"/>
                <a:cs typeface="Verdana"/>
              </a:rPr>
              <a:t>discrimination</a:t>
            </a:r>
            <a:r>
              <a:rPr lang="en-US" sz="1200" spc="280" dirty="0">
                <a:solidFill>
                  <a:srgbClr val="005171"/>
                </a:solidFill>
                <a:latin typeface="+mn-lt"/>
                <a:cs typeface="Times New Roman"/>
              </a:rPr>
              <a:t> </a:t>
            </a:r>
            <a:r>
              <a:rPr lang="en-US" sz="1200" dirty="0">
                <a:solidFill>
                  <a:srgbClr val="005171"/>
                </a:solidFill>
                <a:latin typeface="+mn-lt"/>
                <a:cs typeface="Verdana"/>
              </a:rPr>
              <a:t>between</a:t>
            </a:r>
            <a:r>
              <a:rPr lang="en-US" sz="1200" spc="280" dirty="0">
                <a:solidFill>
                  <a:srgbClr val="005171"/>
                </a:solidFill>
                <a:latin typeface="+mn-lt"/>
                <a:cs typeface="Times New Roman"/>
              </a:rPr>
              <a:t> more susceptible and less susceptible </a:t>
            </a:r>
            <a:r>
              <a:rPr lang="en-US" sz="1200" spc="135" dirty="0">
                <a:solidFill>
                  <a:srgbClr val="005171"/>
                </a:solidFill>
                <a:latin typeface="+mn-lt"/>
                <a:cs typeface="Times New Roman"/>
              </a:rPr>
              <a:t> </a:t>
            </a:r>
            <a:r>
              <a:rPr lang="en-US" sz="1200" dirty="0">
                <a:solidFill>
                  <a:srgbClr val="005171"/>
                </a:solidFill>
                <a:latin typeface="+mn-lt"/>
                <a:cs typeface="Verdana"/>
              </a:rPr>
              <a:t>samples</a:t>
            </a:r>
            <a:r>
              <a:rPr lang="en-US" sz="1200" spc="105" dirty="0">
                <a:solidFill>
                  <a:srgbClr val="005171"/>
                </a:solidFill>
                <a:latin typeface="+mn-lt"/>
                <a:cs typeface="Times New Roman"/>
              </a:rPr>
              <a:t> </a:t>
            </a:r>
            <a:r>
              <a:rPr lang="en-US" sz="1200" dirty="0">
                <a:solidFill>
                  <a:srgbClr val="005171"/>
                </a:solidFill>
                <a:latin typeface="+mn-lt"/>
                <a:cs typeface="Verdana"/>
              </a:rPr>
              <a:t>is</a:t>
            </a:r>
            <a:r>
              <a:rPr lang="en-US" sz="1200" spc="95" dirty="0">
                <a:solidFill>
                  <a:srgbClr val="005171"/>
                </a:solidFill>
                <a:latin typeface="+mn-lt"/>
                <a:cs typeface="Times New Roman"/>
              </a:rPr>
              <a:t> </a:t>
            </a:r>
            <a:r>
              <a:rPr lang="en-US" sz="1200" dirty="0">
                <a:solidFill>
                  <a:srgbClr val="005171"/>
                </a:solidFill>
                <a:latin typeface="+mn-lt"/>
                <a:cs typeface="Verdana"/>
              </a:rPr>
              <a:t>feasible</a:t>
            </a:r>
            <a:r>
              <a:rPr lang="en-US" sz="1200" spc="110" dirty="0">
                <a:solidFill>
                  <a:srgbClr val="005171"/>
                </a:solidFill>
                <a:latin typeface="+mn-lt"/>
                <a:cs typeface="Times New Roman"/>
              </a:rPr>
              <a:t> </a:t>
            </a:r>
            <a:r>
              <a:rPr lang="en-US" sz="1200" dirty="0">
                <a:solidFill>
                  <a:srgbClr val="005171"/>
                </a:solidFill>
                <a:latin typeface="+mn-lt"/>
                <a:cs typeface="Verdana"/>
              </a:rPr>
              <a:t>under</a:t>
            </a:r>
            <a:r>
              <a:rPr lang="en-US" sz="1200" spc="120" dirty="0">
                <a:solidFill>
                  <a:srgbClr val="005171"/>
                </a:solidFill>
                <a:latin typeface="+mn-lt"/>
                <a:cs typeface="Times New Roman"/>
              </a:rPr>
              <a:t> </a:t>
            </a:r>
            <a:r>
              <a:rPr lang="en-US" sz="1200" dirty="0">
                <a:solidFill>
                  <a:srgbClr val="005171"/>
                </a:solidFill>
                <a:latin typeface="+mn-lt"/>
                <a:cs typeface="Verdana"/>
              </a:rPr>
              <a:t>controlled</a:t>
            </a:r>
            <a:r>
              <a:rPr lang="en-US" sz="1200" spc="95" dirty="0">
                <a:solidFill>
                  <a:srgbClr val="005171"/>
                </a:solidFill>
                <a:latin typeface="+mn-lt"/>
                <a:cs typeface="Times New Roman"/>
              </a:rPr>
              <a:t> </a:t>
            </a:r>
            <a:r>
              <a:rPr lang="en-US" sz="1200" spc="-10" dirty="0">
                <a:solidFill>
                  <a:srgbClr val="005171"/>
                </a:solidFill>
                <a:latin typeface="+mn-lt"/>
                <a:cs typeface="Verdana"/>
              </a:rPr>
              <a:t>conditions</a:t>
            </a:r>
          </a:p>
          <a:p>
            <a:pPr algn="just"/>
            <a:endParaRPr lang="en-US" sz="1200" spc="-10" dirty="0">
              <a:solidFill>
                <a:srgbClr val="005171"/>
              </a:solidFill>
              <a:latin typeface="+mn-lt"/>
              <a:cs typeface="Verdana"/>
            </a:endParaRPr>
          </a:p>
          <a:p>
            <a:pPr marL="265430" indent="-252729" algn="just">
              <a:lnSpc>
                <a:spcPct val="100000"/>
              </a:lnSpc>
              <a:spcBef>
                <a:spcPts val="100"/>
              </a:spcBef>
              <a:buSzPct val="137500"/>
              <a:buFont typeface="Wingdings"/>
              <a:buChar char=""/>
              <a:tabLst>
                <a:tab pos="265430" algn="l"/>
              </a:tabLst>
            </a:pPr>
            <a:r>
              <a:rPr lang="en-US" sz="1200" dirty="0">
                <a:solidFill>
                  <a:srgbClr val="005171"/>
                </a:solidFill>
                <a:latin typeface="+mn-lt"/>
                <a:cs typeface="Verdana"/>
              </a:rPr>
              <a:t>Unanswered</a:t>
            </a:r>
            <a:r>
              <a:rPr lang="en-US" sz="1200" spc="125" dirty="0">
                <a:solidFill>
                  <a:srgbClr val="005171"/>
                </a:solidFill>
                <a:latin typeface="+mn-lt"/>
                <a:cs typeface="Times New Roman"/>
              </a:rPr>
              <a:t> </a:t>
            </a:r>
            <a:r>
              <a:rPr lang="en-US" sz="1200" spc="-10" dirty="0">
                <a:solidFill>
                  <a:srgbClr val="005171"/>
                </a:solidFill>
                <a:latin typeface="+mn-lt"/>
                <a:cs typeface="Verdana"/>
              </a:rPr>
              <a:t>questions:</a:t>
            </a:r>
            <a:endParaRPr lang="en-US" sz="1200" dirty="0">
              <a:latin typeface="+mn-lt"/>
              <a:cs typeface="Verdana"/>
            </a:endParaRPr>
          </a:p>
          <a:p>
            <a:pPr marL="995680" lvl="1" indent="-285115" algn="just">
              <a:lnSpc>
                <a:spcPct val="100000"/>
              </a:lnSpc>
              <a:spcBef>
                <a:spcPts val="1260"/>
              </a:spcBef>
              <a:buSzPct val="112500"/>
              <a:buChar char="●"/>
              <a:tabLst>
                <a:tab pos="995680" algn="l"/>
              </a:tabLst>
            </a:pPr>
            <a:r>
              <a:rPr lang="en-US" sz="1200" dirty="0">
                <a:solidFill>
                  <a:srgbClr val="005171"/>
                </a:solidFill>
                <a:latin typeface="+mn-lt"/>
                <a:cs typeface="Verdana"/>
              </a:rPr>
              <a:t>What</a:t>
            </a:r>
            <a:r>
              <a:rPr lang="en-US" sz="1200" spc="105" dirty="0">
                <a:solidFill>
                  <a:srgbClr val="005171"/>
                </a:solidFill>
                <a:latin typeface="+mn-lt"/>
                <a:cs typeface="Times New Roman"/>
              </a:rPr>
              <a:t> </a:t>
            </a:r>
            <a:r>
              <a:rPr lang="en-US" sz="1200" dirty="0">
                <a:solidFill>
                  <a:srgbClr val="005171"/>
                </a:solidFill>
                <a:latin typeface="+mn-lt"/>
                <a:cs typeface="Verdana"/>
              </a:rPr>
              <a:t>is</a:t>
            </a:r>
            <a:r>
              <a:rPr lang="en-US" sz="1200" spc="95" dirty="0">
                <a:solidFill>
                  <a:srgbClr val="005171"/>
                </a:solidFill>
                <a:latin typeface="+mn-lt"/>
                <a:cs typeface="Times New Roman"/>
              </a:rPr>
              <a:t> the information</a:t>
            </a:r>
            <a:r>
              <a:rPr lang="en-US" sz="1200" spc="120" dirty="0">
                <a:solidFill>
                  <a:srgbClr val="005171"/>
                </a:solidFill>
                <a:latin typeface="+mn-lt"/>
                <a:cs typeface="Times New Roman"/>
              </a:rPr>
              <a:t> </a:t>
            </a:r>
            <a:r>
              <a:rPr lang="en-US" sz="1200" dirty="0">
                <a:solidFill>
                  <a:srgbClr val="005171"/>
                </a:solidFill>
                <a:latin typeface="+mn-lt"/>
                <a:cs typeface="Verdana"/>
              </a:rPr>
              <a:t>that</a:t>
            </a:r>
            <a:r>
              <a:rPr lang="en-US" sz="1200" spc="114" dirty="0">
                <a:solidFill>
                  <a:srgbClr val="005171"/>
                </a:solidFill>
                <a:latin typeface="+mn-lt"/>
                <a:cs typeface="Times New Roman"/>
              </a:rPr>
              <a:t> </a:t>
            </a:r>
            <a:r>
              <a:rPr lang="en-US" sz="1200" dirty="0">
                <a:solidFill>
                  <a:srgbClr val="005171"/>
                </a:solidFill>
                <a:latin typeface="+mn-lt"/>
                <a:cs typeface="Verdana"/>
              </a:rPr>
              <a:t>the</a:t>
            </a:r>
            <a:r>
              <a:rPr lang="en-US" sz="1200" spc="114" dirty="0">
                <a:solidFill>
                  <a:srgbClr val="005171"/>
                </a:solidFill>
                <a:latin typeface="+mn-lt"/>
                <a:cs typeface="Times New Roman"/>
              </a:rPr>
              <a:t> </a:t>
            </a:r>
            <a:r>
              <a:rPr lang="en-US" sz="1200" dirty="0">
                <a:solidFill>
                  <a:srgbClr val="005171"/>
                </a:solidFill>
                <a:latin typeface="+mn-lt"/>
                <a:cs typeface="Verdana"/>
              </a:rPr>
              <a:t>spectra</a:t>
            </a:r>
            <a:r>
              <a:rPr lang="en-US" sz="1200" spc="114" dirty="0">
                <a:solidFill>
                  <a:srgbClr val="005171"/>
                </a:solidFill>
                <a:latin typeface="+mn-lt"/>
                <a:cs typeface="Times New Roman"/>
              </a:rPr>
              <a:t> </a:t>
            </a:r>
            <a:r>
              <a:rPr lang="en-US" sz="1200" dirty="0">
                <a:solidFill>
                  <a:srgbClr val="005171"/>
                </a:solidFill>
                <a:latin typeface="+mn-lt"/>
                <a:cs typeface="Verdana"/>
              </a:rPr>
              <a:t>captures</a:t>
            </a:r>
            <a:r>
              <a:rPr lang="en-US" sz="1200" spc="125" dirty="0">
                <a:solidFill>
                  <a:srgbClr val="005171"/>
                </a:solidFill>
                <a:latin typeface="+mn-lt"/>
                <a:cs typeface="Times New Roman"/>
              </a:rPr>
              <a:t> </a:t>
            </a:r>
            <a:r>
              <a:rPr lang="en-US" sz="1200" dirty="0">
                <a:solidFill>
                  <a:srgbClr val="005171"/>
                </a:solidFill>
                <a:latin typeface="+mn-lt"/>
                <a:cs typeface="Verdana"/>
              </a:rPr>
              <a:t>in</a:t>
            </a:r>
            <a:r>
              <a:rPr lang="en-US" sz="1200" spc="110" dirty="0">
                <a:solidFill>
                  <a:srgbClr val="005171"/>
                </a:solidFill>
                <a:latin typeface="+mn-lt"/>
                <a:cs typeface="Times New Roman"/>
              </a:rPr>
              <a:t> </a:t>
            </a:r>
            <a:r>
              <a:rPr lang="en-US" sz="1200" dirty="0">
                <a:solidFill>
                  <a:srgbClr val="005171"/>
                </a:solidFill>
                <a:latin typeface="+mn-lt"/>
                <a:cs typeface="Verdana"/>
              </a:rPr>
              <a:t>these</a:t>
            </a:r>
            <a:r>
              <a:rPr lang="en-US" sz="1200" spc="120" dirty="0">
                <a:solidFill>
                  <a:srgbClr val="005171"/>
                </a:solidFill>
                <a:latin typeface="+mn-lt"/>
                <a:cs typeface="Times New Roman"/>
              </a:rPr>
              <a:t> </a:t>
            </a:r>
            <a:r>
              <a:rPr lang="en-US" sz="1200" dirty="0">
                <a:solidFill>
                  <a:srgbClr val="005171"/>
                </a:solidFill>
                <a:latin typeface="+mn-lt"/>
                <a:cs typeface="Verdana"/>
              </a:rPr>
              <a:t>samples</a:t>
            </a:r>
            <a:r>
              <a:rPr lang="en-US" sz="1200" spc="100" dirty="0">
                <a:solidFill>
                  <a:srgbClr val="005171"/>
                </a:solidFill>
                <a:latin typeface="+mn-lt"/>
                <a:cs typeface="Times New Roman"/>
              </a:rPr>
              <a:t> </a:t>
            </a:r>
            <a:r>
              <a:rPr lang="en-US" sz="1200" dirty="0">
                <a:solidFill>
                  <a:srgbClr val="005171"/>
                </a:solidFill>
                <a:latin typeface="+mn-lt"/>
                <a:cs typeface="Verdana"/>
              </a:rPr>
              <a:t>to</a:t>
            </a:r>
            <a:r>
              <a:rPr lang="en-US" sz="1200" spc="114" dirty="0">
                <a:solidFill>
                  <a:srgbClr val="005171"/>
                </a:solidFill>
                <a:latin typeface="+mn-lt"/>
                <a:cs typeface="Times New Roman"/>
              </a:rPr>
              <a:t> </a:t>
            </a:r>
            <a:r>
              <a:rPr lang="en-US" sz="1200" dirty="0">
                <a:solidFill>
                  <a:srgbClr val="005171"/>
                </a:solidFill>
                <a:latin typeface="+mn-lt"/>
                <a:cs typeface="Verdana"/>
              </a:rPr>
              <a:t>help</a:t>
            </a:r>
            <a:r>
              <a:rPr lang="en-US" sz="1200" spc="110" dirty="0">
                <a:solidFill>
                  <a:srgbClr val="005171"/>
                </a:solidFill>
                <a:latin typeface="+mn-lt"/>
                <a:cs typeface="Times New Roman"/>
              </a:rPr>
              <a:t> </a:t>
            </a:r>
            <a:r>
              <a:rPr lang="en-US" sz="1200" dirty="0">
                <a:solidFill>
                  <a:srgbClr val="005171"/>
                </a:solidFill>
                <a:latin typeface="+mn-lt"/>
                <a:cs typeface="Verdana"/>
              </a:rPr>
              <a:t>discriminate</a:t>
            </a:r>
            <a:r>
              <a:rPr lang="en-US" sz="1200" spc="130" dirty="0">
                <a:solidFill>
                  <a:srgbClr val="005171"/>
                </a:solidFill>
                <a:latin typeface="+mn-lt"/>
                <a:cs typeface="Times New Roman"/>
              </a:rPr>
              <a:t> </a:t>
            </a:r>
            <a:r>
              <a:rPr lang="en-US" sz="1200" dirty="0">
                <a:solidFill>
                  <a:srgbClr val="005171"/>
                </a:solidFill>
                <a:latin typeface="+mn-lt"/>
                <a:cs typeface="Verdana"/>
              </a:rPr>
              <a:t>the</a:t>
            </a:r>
            <a:r>
              <a:rPr lang="en-US" sz="1200" spc="110" dirty="0">
                <a:solidFill>
                  <a:srgbClr val="005171"/>
                </a:solidFill>
                <a:latin typeface="+mn-lt"/>
                <a:cs typeface="Times New Roman"/>
              </a:rPr>
              <a:t> </a:t>
            </a:r>
            <a:r>
              <a:rPr lang="en-US" sz="1200" spc="-20" dirty="0">
                <a:solidFill>
                  <a:srgbClr val="005171"/>
                </a:solidFill>
                <a:latin typeface="+mn-lt"/>
                <a:cs typeface="Times New Roman"/>
              </a:rPr>
              <a:t>susceptibility to fungus</a:t>
            </a:r>
            <a:r>
              <a:rPr lang="en-US" sz="1200" spc="-20" dirty="0">
                <a:solidFill>
                  <a:srgbClr val="005171"/>
                </a:solidFill>
                <a:latin typeface="+mn-lt"/>
                <a:cs typeface="Verdana"/>
              </a:rPr>
              <a:t>?</a:t>
            </a:r>
          </a:p>
          <a:p>
            <a:pPr marL="995680" lvl="1" indent="-285115" algn="just">
              <a:lnSpc>
                <a:spcPct val="100000"/>
              </a:lnSpc>
              <a:spcBef>
                <a:spcPts val="1260"/>
              </a:spcBef>
              <a:buSzPct val="112500"/>
              <a:buChar char="●"/>
              <a:tabLst>
                <a:tab pos="995680" algn="l"/>
              </a:tabLst>
            </a:pPr>
            <a:r>
              <a:rPr lang="en-US" sz="1200" dirty="0">
                <a:latin typeface="+mn-lt"/>
                <a:cs typeface="Verdana"/>
              </a:rPr>
              <a:t>How will the global model  perform when predicting samples from another harvesting time?</a:t>
            </a:r>
          </a:p>
          <a:p>
            <a:pPr lvl="1" algn="just">
              <a:lnSpc>
                <a:spcPct val="100000"/>
              </a:lnSpc>
              <a:spcBef>
                <a:spcPts val="55"/>
              </a:spcBef>
              <a:buClr>
                <a:srgbClr val="005171"/>
              </a:buClr>
              <a:buFont typeface="Verdana"/>
              <a:buChar char="●"/>
            </a:pPr>
            <a:endParaRPr lang="en-US" sz="1200" dirty="0">
              <a:latin typeface="+mn-lt"/>
              <a:cs typeface="Verdana"/>
            </a:endParaRPr>
          </a:p>
          <a:p>
            <a:pPr marL="265430" indent="-252729" algn="just">
              <a:lnSpc>
                <a:spcPct val="100000"/>
              </a:lnSpc>
              <a:spcBef>
                <a:spcPts val="5"/>
              </a:spcBef>
              <a:buSzPct val="137500"/>
              <a:buFont typeface="Wingdings"/>
              <a:buChar char=""/>
              <a:tabLst>
                <a:tab pos="265430" algn="l"/>
              </a:tabLst>
            </a:pPr>
            <a:r>
              <a:rPr lang="en-US" sz="1200" dirty="0">
                <a:solidFill>
                  <a:srgbClr val="005171"/>
                </a:solidFill>
                <a:latin typeface="+mn-lt"/>
                <a:cs typeface="Verdana"/>
              </a:rPr>
              <a:t>These</a:t>
            </a:r>
            <a:r>
              <a:rPr lang="en-US" sz="1200" spc="80" dirty="0">
                <a:solidFill>
                  <a:srgbClr val="005171"/>
                </a:solidFill>
                <a:latin typeface="+mn-lt"/>
                <a:cs typeface="Times New Roman"/>
              </a:rPr>
              <a:t> </a:t>
            </a:r>
            <a:r>
              <a:rPr lang="en-US" sz="1200" dirty="0">
                <a:solidFill>
                  <a:srgbClr val="005171"/>
                </a:solidFill>
                <a:latin typeface="+mn-lt"/>
                <a:cs typeface="Verdana"/>
              </a:rPr>
              <a:t>questions</a:t>
            </a:r>
            <a:r>
              <a:rPr lang="en-US" sz="1200" spc="125" dirty="0">
                <a:solidFill>
                  <a:srgbClr val="005171"/>
                </a:solidFill>
                <a:latin typeface="+mn-lt"/>
                <a:cs typeface="Times New Roman"/>
              </a:rPr>
              <a:t> </a:t>
            </a:r>
            <a:r>
              <a:rPr lang="en-US" sz="1200" dirty="0">
                <a:solidFill>
                  <a:srgbClr val="005171"/>
                </a:solidFill>
                <a:latin typeface="+mn-lt"/>
                <a:cs typeface="Verdana"/>
              </a:rPr>
              <a:t>are</a:t>
            </a:r>
            <a:r>
              <a:rPr lang="en-US" sz="1200" spc="105" dirty="0">
                <a:solidFill>
                  <a:srgbClr val="005171"/>
                </a:solidFill>
                <a:latin typeface="+mn-lt"/>
                <a:cs typeface="Times New Roman"/>
              </a:rPr>
              <a:t> </a:t>
            </a:r>
            <a:r>
              <a:rPr lang="en-US" sz="1200" dirty="0">
                <a:solidFill>
                  <a:srgbClr val="005171"/>
                </a:solidFill>
                <a:latin typeface="+mn-lt"/>
                <a:cs typeface="Verdana"/>
              </a:rPr>
              <a:t>the</a:t>
            </a:r>
            <a:r>
              <a:rPr lang="en-US" sz="1200" spc="120" dirty="0">
                <a:solidFill>
                  <a:srgbClr val="005171"/>
                </a:solidFill>
                <a:latin typeface="+mn-lt"/>
                <a:cs typeface="Times New Roman"/>
              </a:rPr>
              <a:t> </a:t>
            </a:r>
            <a:r>
              <a:rPr lang="en-US" sz="1200" dirty="0">
                <a:solidFill>
                  <a:srgbClr val="005171"/>
                </a:solidFill>
                <a:latin typeface="+mn-lt"/>
                <a:cs typeface="Verdana"/>
              </a:rPr>
              <a:t>likely</a:t>
            </a:r>
            <a:r>
              <a:rPr lang="en-US" sz="1200" spc="105" dirty="0">
                <a:solidFill>
                  <a:srgbClr val="005171"/>
                </a:solidFill>
                <a:latin typeface="+mn-lt"/>
                <a:cs typeface="Times New Roman"/>
              </a:rPr>
              <a:t> </a:t>
            </a:r>
            <a:r>
              <a:rPr lang="en-US" sz="1200" dirty="0">
                <a:solidFill>
                  <a:srgbClr val="005171"/>
                </a:solidFill>
                <a:latin typeface="+mn-lt"/>
                <a:cs typeface="Verdana"/>
              </a:rPr>
              <a:t>to</a:t>
            </a:r>
            <a:r>
              <a:rPr lang="en-US" sz="1200" spc="105" dirty="0">
                <a:solidFill>
                  <a:srgbClr val="005171"/>
                </a:solidFill>
                <a:latin typeface="+mn-lt"/>
                <a:cs typeface="Times New Roman"/>
              </a:rPr>
              <a:t> </a:t>
            </a:r>
            <a:r>
              <a:rPr lang="en-US" sz="1200" dirty="0">
                <a:solidFill>
                  <a:srgbClr val="005171"/>
                </a:solidFill>
                <a:latin typeface="+mn-lt"/>
                <a:cs typeface="Verdana"/>
              </a:rPr>
              <a:t>set</a:t>
            </a:r>
            <a:r>
              <a:rPr lang="en-US" sz="1200" spc="100" dirty="0">
                <a:solidFill>
                  <a:srgbClr val="005171"/>
                </a:solidFill>
                <a:latin typeface="+mn-lt"/>
                <a:cs typeface="Times New Roman"/>
              </a:rPr>
              <a:t> </a:t>
            </a:r>
            <a:r>
              <a:rPr lang="en-US" sz="1200" dirty="0">
                <a:solidFill>
                  <a:srgbClr val="005171"/>
                </a:solidFill>
                <a:latin typeface="+mn-lt"/>
                <a:cs typeface="Verdana"/>
              </a:rPr>
              <a:t>the</a:t>
            </a:r>
            <a:r>
              <a:rPr lang="en-US" sz="1200" spc="114" dirty="0">
                <a:solidFill>
                  <a:srgbClr val="005171"/>
                </a:solidFill>
                <a:latin typeface="+mn-lt"/>
                <a:cs typeface="Times New Roman"/>
              </a:rPr>
              <a:t> </a:t>
            </a:r>
            <a:r>
              <a:rPr lang="en-US" sz="1200" dirty="0">
                <a:solidFill>
                  <a:srgbClr val="005171"/>
                </a:solidFill>
                <a:latin typeface="+mn-lt"/>
                <a:cs typeface="Verdana"/>
              </a:rPr>
              <a:t>directions</a:t>
            </a:r>
            <a:r>
              <a:rPr lang="en-US" sz="1200" spc="114" dirty="0">
                <a:solidFill>
                  <a:srgbClr val="005171"/>
                </a:solidFill>
                <a:latin typeface="+mn-lt"/>
                <a:cs typeface="Times New Roman"/>
              </a:rPr>
              <a:t> </a:t>
            </a:r>
            <a:r>
              <a:rPr lang="en-US" sz="1200" dirty="0">
                <a:solidFill>
                  <a:srgbClr val="005171"/>
                </a:solidFill>
                <a:latin typeface="+mn-lt"/>
                <a:cs typeface="Verdana"/>
              </a:rPr>
              <a:t>for new</a:t>
            </a:r>
            <a:r>
              <a:rPr lang="en-US" sz="1200" spc="114" dirty="0">
                <a:solidFill>
                  <a:srgbClr val="005171"/>
                </a:solidFill>
                <a:latin typeface="+mn-lt"/>
                <a:cs typeface="Times New Roman"/>
              </a:rPr>
              <a:t> </a:t>
            </a:r>
            <a:r>
              <a:rPr lang="en-US" sz="1200" dirty="0">
                <a:solidFill>
                  <a:srgbClr val="005171"/>
                </a:solidFill>
                <a:latin typeface="+mn-lt"/>
                <a:cs typeface="Verdana"/>
              </a:rPr>
              <a:t>investigations</a:t>
            </a:r>
            <a:r>
              <a:rPr lang="en-US" sz="1200" spc="135" dirty="0">
                <a:solidFill>
                  <a:srgbClr val="005171"/>
                </a:solidFill>
                <a:latin typeface="+mn-lt"/>
                <a:cs typeface="Times New Roman"/>
              </a:rPr>
              <a:t> </a:t>
            </a:r>
            <a:r>
              <a:rPr lang="en-US" sz="1200" dirty="0">
                <a:solidFill>
                  <a:srgbClr val="005171"/>
                </a:solidFill>
                <a:latin typeface="+mn-lt"/>
                <a:cs typeface="Verdana"/>
              </a:rPr>
              <a:t>on</a:t>
            </a:r>
            <a:r>
              <a:rPr lang="en-US" sz="1200" spc="100" dirty="0">
                <a:solidFill>
                  <a:srgbClr val="005171"/>
                </a:solidFill>
                <a:latin typeface="+mn-lt"/>
                <a:cs typeface="Times New Roman"/>
              </a:rPr>
              <a:t> </a:t>
            </a:r>
            <a:r>
              <a:rPr lang="en-US" sz="1200" dirty="0">
                <a:solidFill>
                  <a:srgbClr val="005171"/>
                </a:solidFill>
                <a:latin typeface="+mn-lt"/>
                <a:cs typeface="Verdana"/>
              </a:rPr>
              <a:t>this</a:t>
            </a:r>
            <a:r>
              <a:rPr lang="en-US" sz="1200" spc="125" dirty="0">
                <a:solidFill>
                  <a:srgbClr val="005171"/>
                </a:solidFill>
                <a:latin typeface="+mn-lt"/>
                <a:cs typeface="Times New Roman"/>
              </a:rPr>
              <a:t> </a:t>
            </a:r>
            <a:r>
              <a:rPr lang="en-US" sz="1200" spc="-10" dirty="0">
                <a:solidFill>
                  <a:srgbClr val="005171"/>
                </a:solidFill>
                <a:latin typeface="+mn-lt"/>
                <a:cs typeface="Verdana"/>
              </a:rPr>
              <a:t>subject</a:t>
            </a:r>
            <a:endParaRPr lang="en-US" sz="1200" dirty="0">
              <a:latin typeface="+mn-lt"/>
              <a:cs typeface="Verdana"/>
            </a:endParaRPr>
          </a:p>
          <a:p>
            <a:pPr algn="just"/>
            <a:endParaRPr lang="en-US" dirty="0">
              <a:solidFill>
                <a:srgbClr val="005172"/>
              </a:solidFill>
              <a:latin typeface="+mn-lt"/>
            </a:endParaRPr>
          </a:p>
          <a:p>
            <a:endParaRPr lang="en-US" dirty="0">
              <a:solidFill>
                <a:srgbClr val="005172"/>
              </a:solidFill>
              <a:latin typeface="+mn-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D0ABBC-ECD9-93ED-9A17-EDEF4EE69CCA}"/>
              </a:ext>
            </a:extLst>
          </p:cNvPr>
          <p:cNvSpPr>
            <a:spLocks noGrp="1"/>
          </p:cNvSpPr>
          <p:nvPr>
            <p:ph type="sldNum" sz="quarter" idx="12"/>
          </p:nvPr>
        </p:nvSpPr>
        <p:spPr/>
        <p:txBody>
          <a:bodyPr/>
          <a:lstStyle/>
          <a:p>
            <a:fld id="{7AD21F21-CD67-4A49-AEE5-41D1725A6586}" type="slidenum">
              <a:rPr lang="sr-Latn-RS" smtClean="0"/>
              <a:t>60</a:t>
            </a:fld>
            <a:endParaRPr lang="sr-Latn-RS"/>
          </a:p>
        </p:txBody>
      </p:sp>
    </p:spTree>
    <p:extLst>
      <p:ext uri="{BB962C8B-B14F-4D97-AF65-F5344CB8AC3E}">
        <p14:creationId xmlns:p14="http://schemas.microsoft.com/office/powerpoint/2010/main" val="4204241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A0A1-4A3D-5911-594D-E07D579F688D}"/>
              </a:ext>
            </a:extLst>
          </p:cNvPr>
          <p:cNvSpPr>
            <a:spLocks noGrp="1"/>
          </p:cNvSpPr>
          <p:nvPr>
            <p:ph type="title"/>
          </p:nvPr>
        </p:nvSpPr>
        <p:spPr/>
        <p:txBody>
          <a:bodyPr/>
          <a:lstStyle/>
          <a:p>
            <a:pPr algn="ctr"/>
            <a:r>
              <a:rPr lang="nl-NL" dirty="0" err="1"/>
              <a:t>Thank</a:t>
            </a:r>
            <a:r>
              <a:rPr lang="nl-NL" dirty="0"/>
              <a:t> </a:t>
            </a:r>
            <a:r>
              <a:rPr lang="nl-NL" dirty="0" err="1"/>
              <a:t>you</a:t>
            </a:r>
            <a:r>
              <a:rPr lang="nl-NL" dirty="0"/>
              <a:t> </a:t>
            </a:r>
            <a:r>
              <a:rPr lang="nl-NL" dirty="0" err="1"/>
              <a:t>for</a:t>
            </a:r>
            <a:r>
              <a:rPr lang="nl-NL" dirty="0"/>
              <a:t> </a:t>
            </a:r>
            <a:r>
              <a:rPr lang="nl-NL" dirty="0" err="1"/>
              <a:t>your</a:t>
            </a:r>
            <a:r>
              <a:rPr lang="nl-NL" dirty="0"/>
              <a:t> kind attention</a:t>
            </a:r>
          </a:p>
        </p:txBody>
      </p:sp>
      <p:sp>
        <p:nvSpPr>
          <p:cNvPr id="4" name="Slide Number Placeholder 3">
            <a:extLst>
              <a:ext uri="{FF2B5EF4-FFF2-40B4-BE49-F238E27FC236}">
                <a16:creationId xmlns:a16="http://schemas.microsoft.com/office/drawing/2014/main" id="{96D0ABBC-ECD9-93ED-9A17-EDEF4EE69CCA}"/>
              </a:ext>
            </a:extLst>
          </p:cNvPr>
          <p:cNvSpPr>
            <a:spLocks noGrp="1"/>
          </p:cNvSpPr>
          <p:nvPr>
            <p:ph type="sldNum" sz="quarter" idx="12"/>
          </p:nvPr>
        </p:nvSpPr>
        <p:spPr/>
        <p:txBody>
          <a:bodyPr/>
          <a:lstStyle/>
          <a:p>
            <a:fld id="{7AD21F21-CD67-4A49-AEE5-41D1725A6586}" type="slidenum">
              <a:rPr lang="sr-Latn-RS" smtClean="0"/>
              <a:t>61</a:t>
            </a:fld>
            <a:endParaRPr lang="sr-Latn-RS"/>
          </a:p>
        </p:txBody>
      </p:sp>
      <p:pic>
        <p:nvPicPr>
          <p:cNvPr id="6" name="Content Placeholder 5">
            <a:extLst>
              <a:ext uri="{FF2B5EF4-FFF2-40B4-BE49-F238E27FC236}">
                <a16:creationId xmlns:a16="http://schemas.microsoft.com/office/drawing/2014/main" id="{E2C4CFA3-063C-4494-F95B-E8DC39539BE9}"/>
              </a:ext>
            </a:extLst>
          </p:cNvPr>
          <p:cNvPicPr>
            <a:picLocks noGrp="1" noChangeAspect="1"/>
          </p:cNvPicPr>
          <p:nvPr>
            <p:ph idx="1"/>
          </p:nvPr>
        </p:nvPicPr>
        <p:blipFill>
          <a:blip r:embed="rId3"/>
          <a:stretch>
            <a:fillRect/>
          </a:stretch>
        </p:blipFill>
        <p:spPr>
          <a:xfrm>
            <a:off x="963024" y="2918126"/>
            <a:ext cx="2257425" cy="733425"/>
          </a:xfrm>
          <a:prstGeom prst="rect">
            <a:avLst/>
          </a:prstGeom>
        </p:spPr>
      </p:pic>
      <p:pic>
        <p:nvPicPr>
          <p:cNvPr id="7" name="Picture 6">
            <a:extLst>
              <a:ext uri="{FF2B5EF4-FFF2-40B4-BE49-F238E27FC236}">
                <a16:creationId xmlns:a16="http://schemas.microsoft.com/office/drawing/2014/main" id="{89DEA46C-25C8-09CE-A96E-F04E509844D4}"/>
              </a:ext>
            </a:extLst>
          </p:cNvPr>
          <p:cNvPicPr>
            <a:picLocks noChangeAspect="1"/>
          </p:cNvPicPr>
          <p:nvPr/>
        </p:nvPicPr>
        <p:blipFill>
          <a:blip r:embed="rId4"/>
          <a:stretch>
            <a:fillRect/>
          </a:stretch>
        </p:blipFill>
        <p:spPr>
          <a:xfrm>
            <a:off x="505824" y="1159320"/>
            <a:ext cx="2714625" cy="790575"/>
          </a:xfrm>
          <a:prstGeom prst="rect">
            <a:avLst/>
          </a:prstGeom>
        </p:spPr>
      </p:pic>
      <p:pic>
        <p:nvPicPr>
          <p:cNvPr id="8" name="Picture 2">
            <a:extLst>
              <a:ext uri="{FF2B5EF4-FFF2-40B4-BE49-F238E27FC236}">
                <a16:creationId xmlns:a16="http://schemas.microsoft.com/office/drawing/2014/main" id="{6BDFE539-5CE8-7F23-A7E7-177F182C0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535" y="2457444"/>
            <a:ext cx="2235300" cy="1892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733180-17E1-5E36-23FD-6BA6013A46C9}"/>
              </a:ext>
            </a:extLst>
          </p:cNvPr>
          <p:cNvPicPr>
            <a:picLocks noChangeAspect="1"/>
          </p:cNvPicPr>
          <p:nvPr/>
        </p:nvPicPr>
        <p:blipFill>
          <a:blip r:embed="rId6"/>
          <a:stretch>
            <a:fillRect/>
          </a:stretch>
        </p:blipFill>
        <p:spPr>
          <a:xfrm>
            <a:off x="5668650" y="1249318"/>
            <a:ext cx="3028950" cy="704850"/>
          </a:xfrm>
          <a:prstGeom prst="rect">
            <a:avLst/>
          </a:prstGeom>
        </p:spPr>
      </p:pic>
    </p:spTree>
    <p:extLst>
      <p:ext uri="{BB962C8B-B14F-4D97-AF65-F5344CB8AC3E}">
        <p14:creationId xmlns:p14="http://schemas.microsoft.com/office/powerpoint/2010/main" val="2399450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46B7-C675-A3C1-BE71-3B9194EA9DE6}"/>
              </a:ext>
            </a:extLst>
          </p:cNvPr>
          <p:cNvSpPr>
            <a:spLocks noGrp="1"/>
          </p:cNvSpPr>
          <p:nvPr>
            <p:ph type="title"/>
          </p:nvPr>
        </p:nvSpPr>
        <p:spPr/>
        <p:txBody>
          <a:bodyPr/>
          <a:lstStyle/>
          <a:p>
            <a:r>
              <a:rPr lang="nl-NL" dirty="0" err="1"/>
              <a:t>References</a:t>
            </a:r>
            <a:endParaRPr lang="nl-NL" dirty="0"/>
          </a:p>
        </p:txBody>
      </p:sp>
      <p:sp>
        <p:nvSpPr>
          <p:cNvPr id="4" name="Slide Number Placeholder 3">
            <a:extLst>
              <a:ext uri="{FF2B5EF4-FFF2-40B4-BE49-F238E27FC236}">
                <a16:creationId xmlns:a16="http://schemas.microsoft.com/office/drawing/2014/main" id="{77BFADF0-BFAF-013E-794A-229A1C211441}"/>
              </a:ext>
            </a:extLst>
          </p:cNvPr>
          <p:cNvSpPr>
            <a:spLocks noGrp="1"/>
          </p:cNvSpPr>
          <p:nvPr>
            <p:ph type="sldNum" sz="quarter" idx="12"/>
          </p:nvPr>
        </p:nvSpPr>
        <p:spPr/>
        <p:txBody>
          <a:bodyPr/>
          <a:lstStyle/>
          <a:p>
            <a:fld id="{7AD21F21-CD67-4A49-AEE5-41D1725A6586}" type="slidenum">
              <a:rPr lang="sr-Latn-RS" smtClean="0"/>
              <a:t>62</a:t>
            </a:fld>
            <a:endParaRPr lang="sr-Latn-RS"/>
          </a:p>
        </p:txBody>
      </p:sp>
      <p:sp>
        <p:nvSpPr>
          <p:cNvPr id="5" name="Content Placeholder 2">
            <a:extLst>
              <a:ext uri="{FF2B5EF4-FFF2-40B4-BE49-F238E27FC236}">
                <a16:creationId xmlns:a16="http://schemas.microsoft.com/office/drawing/2014/main" id="{F103F7F7-BF28-86EB-A6DF-E29489036331}"/>
              </a:ext>
            </a:extLst>
          </p:cNvPr>
          <p:cNvSpPr txBox="1">
            <a:spLocks noGrp="1"/>
          </p:cNvSpPr>
          <p:nvPr>
            <p:ph idx="1"/>
          </p:nvPr>
        </p:nvSpPr>
        <p:spPr bwMode="auto">
          <a:xfrm>
            <a:off x="531037" y="1232179"/>
            <a:ext cx="8391525" cy="341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00000"/>
              </a:lnSpc>
              <a:spcBef>
                <a:spcPts val="0"/>
              </a:spcBef>
            </a:pPr>
            <a:endParaRPr lang="en-US" sz="1200" dirty="0">
              <a:latin typeface="+mn-lt"/>
            </a:endParaRPr>
          </a:p>
          <a:p>
            <a:pPr algn="just">
              <a:lnSpc>
                <a:spcPct val="100000"/>
              </a:lnSpc>
              <a:spcBef>
                <a:spcPts val="0"/>
              </a:spcBef>
            </a:pPr>
            <a:r>
              <a:rPr lang="en-US" sz="1200" b="0" i="0" dirty="0" err="1">
                <a:effectLst/>
                <a:latin typeface="+mn-lt"/>
              </a:rPr>
              <a:t>Brdar</a:t>
            </a:r>
            <a:r>
              <a:rPr lang="en-US" sz="1200" b="0" i="0" dirty="0">
                <a:effectLst/>
                <a:latin typeface="+mn-lt"/>
              </a:rPr>
              <a:t>, S., </a:t>
            </a:r>
            <a:r>
              <a:rPr lang="en-US" sz="1200" b="0" i="0" dirty="0" err="1">
                <a:effectLst/>
                <a:latin typeface="+mn-lt"/>
              </a:rPr>
              <a:t>Panić</a:t>
            </a:r>
            <a:r>
              <a:rPr lang="en-US" sz="1200" b="0" i="0" dirty="0">
                <a:effectLst/>
                <a:latin typeface="+mn-lt"/>
              </a:rPr>
              <a:t>, M., Hogeveen-van </a:t>
            </a:r>
            <a:r>
              <a:rPr lang="en-US" sz="1200" b="0" i="0" dirty="0" err="1">
                <a:effectLst/>
                <a:latin typeface="+mn-lt"/>
              </a:rPr>
              <a:t>Echtelt</a:t>
            </a:r>
            <a:r>
              <a:rPr lang="en-US" sz="1200" b="0" i="0" dirty="0">
                <a:effectLst/>
                <a:latin typeface="+mn-lt"/>
              </a:rPr>
              <a:t>, E. </a:t>
            </a:r>
            <a:r>
              <a:rPr lang="en-US" sz="1200" b="0" i="1" dirty="0">
                <a:effectLst/>
                <a:latin typeface="+mn-lt"/>
              </a:rPr>
              <a:t>et al.</a:t>
            </a:r>
            <a:r>
              <a:rPr lang="en-US" sz="1200" b="0" i="0" dirty="0">
                <a:effectLst/>
                <a:latin typeface="+mn-lt"/>
              </a:rPr>
              <a:t> Predicting sensitivity of recently harvested tomatoes and tomato sepals to future fungal infections. </a:t>
            </a:r>
            <a:r>
              <a:rPr lang="en-US" sz="1200" b="0" i="1" dirty="0">
                <a:effectLst/>
                <a:latin typeface="+mn-lt"/>
              </a:rPr>
              <a:t>Sci Rep</a:t>
            </a:r>
            <a:r>
              <a:rPr lang="en-US" sz="1200" b="0" i="0" dirty="0">
                <a:effectLst/>
                <a:latin typeface="+mn-lt"/>
              </a:rPr>
              <a:t> </a:t>
            </a:r>
            <a:r>
              <a:rPr lang="en-US" sz="1200" b="1" i="0" dirty="0">
                <a:effectLst/>
                <a:latin typeface="+mn-lt"/>
              </a:rPr>
              <a:t>11</a:t>
            </a:r>
            <a:r>
              <a:rPr lang="en-US" sz="1200" b="0" i="0" dirty="0">
                <a:effectLst/>
                <a:latin typeface="+mn-lt"/>
              </a:rPr>
              <a:t>, 23109 (2021). https://doi.org/10.1038/s41598-021-02302-2</a:t>
            </a:r>
            <a:endParaRPr lang="en-US" sz="1200" dirty="0">
              <a:latin typeface="+mn-lt"/>
            </a:endParaRPr>
          </a:p>
          <a:p>
            <a:pPr algn="just">
              <a:lnSpc>
                <a:spcPct val="100000"/>
              </a:lnSpc>
              <a:spcBef>
                <a:spcPts val="0"/>
              </a:spcBef>
            </a:pPr>
            <a:r>
              <a:rPr lang="en-US" sz="1200" dirty="0">
                <a:latin typeface="+mn-lt"/>
              </a:rPr>
              <a:t>Paper 942-2017 Predictive Accuracy: </a:t>
            </a:r>
            <a:r>
              <a:rPr lang="en-US" sz="1200" i="1" dirty="0">
                <a:latin typeface="+mn-lt"/>
              </a:rPr>
              <a:t>A Misleading Performance Measure for Highly Imbalanced Data </a:t>
            </a:r>
            <a:r>
              <a:rPr lang="en-US" sz="1200" dirty="0">
                <a:latin typeface="+mn-lt"/>
              </a:rPr>
              <a:t>Josephine S </a:t>
            </a:r>
            <a:r>
              <a:rPr lang="en-US" sz="1200" dirty="0" err="1">
                <a:latin typeface="+mn-lt"/>
              </a:rPr>
              <a:t>Akosa</a:t>
            </a:r>
            <a:r>
              <a:rPr lang="en-US" sz="1200" dirty="0">
                <a:latin typeface="+mn-lt"/>
              </a:rPr>
              <a:t>, Oklahoma State University </a:t>
            </a:r>
            <a:r>
              <a:rPr lang="en-US" sz="1200" dirty="0">
                <a:solidFill>
                  <a:srgbClr val="00549F"/>
                </a:solidFill>
                <a:latin typeface="+mn-lt"/>
                <a:hlinkClick r:id="rId2">
                  <a:extLst>
                    <a:ext uri="{A12FA001-AC4F-418D-AE19-62706E023703}">
                      <ahyp:hlinkClr xmlns:ahyp="http://schemas.microsoft.com/office/drawing/2018/hyperlinkcolor" val="tx"/>
                    </a:ext>
                  </a:extLst>
                </a:hlinkClick>
              </a:rPr>
              <a:t>https://support.sas.com/resources/papers/proceedings17/0942-2017.</a:t>
            </a:r>
            <a:r>
              <a:rPr lang="en-US" sz="1200" dirty="0">
                <a:latin typeface="+mn-lt"/>
                <a:hlinkClick r:id="rId2">
                  <a:extLst>
                    <a:ext uri="{A12FA001-AC4F-418D-AE19-62706E023703}">
                      <ahyp:hlinkClr xmlns:ahyp="http://schemas.microsoft.com/office/drawing/2018/hyperlinkcolor" val="tx"/>
                    </a:ext>
                  </a:extLst>
                </a:hlinkClick>
              </a:rPr>
              <a:t>pdf</a:t>
            </a:r>
            <a:endParaRPr lang="en-US" sz="1200" dirty="0">
              <a:latin typeface="+mn-lt"/>
            </a:endParaRPr>
          </a:p>
          <a:p>
            <a:pPr algn="just">
              <a:lnSpc>
                <a:spcPct val="100000"/>
              </a:lnSpc>
              <a:spcBef>
                <a:spcPts val="0"/>
              </a:spcBef>
            </a:pPr>
            <a:r>
              <a:rPr lang="nl-NL" sz="1200" dirty="0">
                <a:latin typeface="+mn-lt"/>
              </a:rPr>
              <a:t>Roger, J.-M.; </a:t>
            </a:r>
            <a:r>
              <a:rPr lang="nl-NL" sz="1200" dirty="0" err="1">
                <a:latin typeface="+mn-lt"/>
              </a:rPr>
              <a:t>Mallet</a:t>
            </a:r>
            <a:r>
              <a:rPr lang="nl-NL" sz="1200" dirty="0">
                <a:latin typeface="+mn-lt"/>
              </a:rPr>
              <a:t>, A.; </a:t>
            </a:r>
            <a:r>
              <a:rPr lang="nl-NL" sz="1200" dirty="0" err="1">
                <a:latin typeface="+mn-lt"/>
              </a:rPr>
              <a:t>Marini</a:t>
            </a:r>
            <a:r>
              <a:rPr lang="nl-NL" sz="1200" dirty="0">
                <a:latin typeface="+mn-lt"/>
              </a:rPr>
              <a:t>, F. Preprocessing NIR Spectra </a:t>
            </a:r>
            <a:r>
              <a:rPr lang="nl-NL" sz="1200" dirty="0" err="1">
                <a:latin typeface="+mn-lt"/>
              </a:rPr>
              <a:t>for</a:t>
            </a:r>
            <a:r>
              <a:rPr lang="nl-NL" sz="1200" dirty="0">
                <a:latin typeface="+mn-lt"/>
              </a:rPr>
              <a:t> </a:t>
            </a:r>
            <a:r>
              <a:rPr lang="nl-NL" sz="1200" dirty="0" err="1">
                <a:latin typeface="+mn-lt"/>
              </a:rPr>
              <a:t>Aquaphotomics</a:t>
            </a:r>
            <a:r>
              <a:rPr lang="nl-NL" sz="1200" dirty="0">
                <a:latin typeface="+mn-lt"/>
              </a:rPr>
              <a:t>. </a:t>
            </a:r>
            <a:r>
              <a:rPr lang="nl-NL" sz="1200" i="1" dirty="0" err="1">
                <a:latin typeface="+mn-lt"/>
              </a:rPr>
              <a:t>Molecules</a:t>
            </a:r>
            <a:r>
              <a:rPr lang="nl-NL" sz="1200" dirty="0">
                <a:latin typeface="+mn-lt"/>
              </a:rPr>
              <a:t> </a:t>
            </a:r>
            <a:r>
              <a:rPr lang="nl-NL" sz="1200" b="1" dirty="0">
                <a:latin typeface="+mn-lt"/>
              </a:rPr>
              <a:t>2022</a:t>
            </a:r>
            <a:r>
              <a:rPr lang="nl-NL" sz="1200" dirty="0">
                <a:latin typeface="+mn-lt"/>
              </a:rPr>
              <a:t>, </a:t>
            </a:r>
            <a:r>
              <a:rPr lang="nl-NL" sz="1200" i="1" dirty="0">
                <a:latin typeface="+mn-lt"/>
              </a:rPr>
              <a:t>27</a:t>
            </a:r>
            <a:r>
              <a:rPr lang="nl-NL" sz="1200" dirty="0">
                <a:latin typeface="+mn-lt"/>
              </a:rPr>
              <a:t>, 6795. </a:t>
            </a:r>
            <a:r>
              <a:rPr lang="nl-NL" sz="1200" dirty="0">
                <a:latin typeface="+mn-lt"/>
                <a:hlinkClick r:id="rId3"/>
              </a:rPr>
              <a:t>https://doi.org/10.3390/molecules27206795</a:t>
            </a:r>
            <a:endParaRPr lang="nl-NL" sz="1200" dirty="0">
              <a:latin typeface="+mn-lt"/>
            </a:endParaRPr>
          </a:p>
          <a:p>
            <a:pPr algn="just">
              <a:lnSpc>
                <a:spcPct val="100000"/>
              </a:lnSpc>
              <a:spcBef>
                <a:spcPts val="0"/>
              </a:spcBef>
            </a:pPr>
            <a:endParaRPr lang="en-US" sz="800" dirty="0">
              <a:latin typeface="+mj-lt"/>
            </a:endParaRPr>
          </a:p>
          <a:p>
            <a:endParaRPr lang="en-US" sz="800" dirty="0"/>
          </a:p>
          <a:p>
            <a:endParaRPr lang="nl-NL" dirty="0"/>
          </a:p>
        </p:txBody>
      </p:sp>
    </p:spTree>
    <p:extLst>
      <p:ext uri="{BB962C8B-B14F-4D97-AF65-F5344CB8AC3E}">
        <p14:creationId xmlns:p14="http://schemas.microsoft.com/office/powerpoint/2010/main" val="45724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5E9CE4F-37C2-CC94-AD92-C74B8F0A1DBA}"/>
              </a:ext>
            </a:extLst>
          </p:cNvPr>
          <p:cNvSpPr>
            <a:spLocks noGrp="1"/>
          </p:cNvSpPr>
          <p:nvPr>
            <p:ph type="body" sz="quarter" idx="10"/>
          </p:nvPr>
        </p:nvSpPr>
        <p:spPr>
          <a:xfrm>
            <a:off x="372600" y="1453813"/>
            <a:ext cx="8398800" cy="3092400"/>
          </a:xfrm>
        </p:spPr>
        <p:txBody>
          <a:bodyPr/>
          <a:lstStyle/>
          <a:p>
            <a:pPr algn="just"/>
            <a:r>
              <a:rPr lang="en-US" sz="1600" dirty="0"/>
              <a:t>Investigate if there is a correlation between the hyperspectral data captured at harvest and the fungal infection observed 3 and 4 days later by  chemometrics using wrapping methods and PLSDA</a:t>
            </a:r>
          </a:p>
          <a:p>
            <a:pPr algn="just"/>
            <a:r>
              <a:rPr lang="en-US" sz="1600" dirty="0"/>
              <a:t>Calibrate and validate </a:t>
            </a:r>
            <a:r>
              <a:rPr lang="en-US" sz="1600" dirty="0" err="1"/>
              <a:t>intravariety</a:t>
            </a:r>
            <a:r>
              <a:rPr lang="en-US" sz="1600" dirty="0"/>
              <a:t>, </a:t>
            </a:r>
            <a:r>
              <a:rPr lang="en-US" sz="1600" dirty="0" err="1"/>
              <a:t>intervariety</a:t>
            </a:r>
            <a:r>
              <a:rPr lang="en-US" sz="1600" dirty="0"/>
              <a:t> and global model to grade the susceptibility to fungal infection, and  to identify </a:t>
            </a:r>
            <a:r>
              <a:rPr lang="nl-NL" sz="1600" dirty="0"/>
              <a:t>important </a:t>
            </a:r>
            <a:r>
              <a:rPr lang="nl-NL" sz="1600" dirty="0" err="1"/>
              <a:t>wavelengths</a:t>
            </a:r>
            <a:r>
              <a:rPr lang="en-US" sz="1600" dirty="0"/>
              <a:t> as input for the model </a:t>
            </a:r>
            <a:endParaRPr lang="nl-NL" sz="1600" dirty="0"/>
          </a:p>
          <a:p>
            <a:endParaRPr lang="nl-NL" dirty="0"/>
          </a:p>
          <a:p>
            <a:endParaRPr lang="nl-NL" dirty="0"/>
          </a:p>
        </p:txBody>
      </p:sp>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61600" y="169211"/>
            <a:ext cx="8330400" cy="536468"/>
          </a:xfrm>
        </p:spPr>
        <p:txBody>
          <a:bodyPr/>
          <a:lstStyle/>
          <a:p>
            <a:pPr algn="ctr"/>
            <a:r>
              <a:rPr lang="en-GB" dirty="0"/>
              <a:t>Objectives of this feasibility study</a:t>
            </a:r>
            <a:br>
              <a:rPr lang="en-GB" dirty="0"/>
            </a:b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7</a:t>
            </a:fld>
            <a:endParaRPr lang="nl-NL"/>
          </a:p>
        </p:txBody>
      </p:sp>
    </p:spTree>
    <p:extLst>
      <p:ext uri="{BB962C8B-B14F-4D97-AF65-F5344CB8AC3E}">
        <p14:creationId xmlns:p14="http://schemas.microsoft.com/office/powerpoint/2010/main" val="263676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4B3E-D51C-EDD2-BDE3-730D2AA575F9}"/>
              </a:ext>
            </a:extLst>
          </p:cNvPr>
          <p:cNvPicPr>
            <a:picLocks noChangeAspect="1"/>
          </p:cNvPicPr>
          <p:nvPr/>
        </p:nvPicPr>
        <p:blipFill>
          <a:blip r:embed="rId2"/>
          <a:stretch>
            <a:fillRect/>
          </a:stretch>
        </p:blipFill>
        <p:spPr>
          <a:xfrm>
            <a:off x="4486846" y="1161113"/>
            <a:ext cx="3976754" cy="3308784"/>
          </a:xfrm>
          <a:prstGeom prst="rect">
            <a:avLst/>
          </a:prstGeom>
        </p:spPr>
      </p:pic>
      <p:sp>
        <p:nvSpPr>
          <p:cNvPr id="3" name="Title 2">
            <a:extLst>
              <a:ext uri="{FF2B5EF4-FFF2-40B4-BE49-F238E27FC236}">
                <a16:creationId xmlns:a16="http://schemas.microsoft.com/office/drawing/2014/main" id="{EDC952AF-C827-17F1-960C-2D5CC3B1AD11}"/>
              </a:ext>
            </a:extLst>
          </p:cNvPr>
          <p:cNvSpPr>
            <a:spLocks noGrp="1"/>
          </p:cNvSpPr>
          <p:nvPr>
            <p:ph type="title"/>
          </p:nvPr>
        </p:nvSpPr>
        <p:spPr>
          <a:xfrm>
            <a:off x="513975" y="246711"/>
            <a:ext cx="8330400" cy="512241"/>
          </a:xfrm>
        </p:spPr>
        <p:txBody>
          <a:bodyPr/>
          <a:lstStyle/>
          <a:p>
            <a:pPr algn="ctr"/>
            <a:r>
              <a:rPr lang="en-GB" dirty="0"/>
              <a:t>Part 2: Theory</a:t>
            </a:r>
            <a:br>
              <a:rPr lang="en-GB" dirty="0"/>
            </a:br>
            <a:endParaRPr lang="en-GB" dirty="0"/>
          </a:p>
        </p:txBody>
      </p:sp>
      <p:sp>
        <p:nvSpPr>
          <p:cNvPr id="4" name="Slide Number Placeholder 3">
            <a:extLst>
              <a:ext uri="{FF2B5EF4-FFF2-40B4-BE49-F238E27FC236}">
                <a16:creationId xmlns:a16="http://schemas.microsoft.com/office/drawing/2014/main" id="{FC3D94F3-0C85-A5B1-8F19-F52D7DCAFBDF}"/>
              </a:ext>
            </a:extLst>
          </p:cNvPr>
          <p:cNvSpPr>
            <a:spLocks noGrp="1"/>
          </p:cNvSpPr>
          <p:nvPr>
            <p:ph type="sldNum" sz="quarter" idx="11"/>
          </p:nvPr>
        </p:nvSpPr>
        <p:spPr/>
        <p:txBody>
          <a:bodyPr/>
          <a:lstStyle/>
          <a:p>
            <a:pPr algn="r"/>
            <a:fld id="{F25965E0-7062-474C-8671-DB3A3CE669B0}" type="slidenum">
              <a:rPr lang="nl-NL" smtClean="0"/>
              <a:pPr algn="r"/>
              <a:t>8</a:t>
            </a:fld>
            <a:endParaRPr lang="nl-NL"/>
          </a:p>
        </p:txBody>
      </p:sp>
    </p:spTree>
    <p:extLst>
      <p:ext uri="{BB962C8B-B14F-4D97-AF65-F5344CB8AC3E}">
        <p14:creationId xmlns:p14="http://schemas.microsoft.com/office/powerpoint/2010/main" val="202300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623267" y="228884"/>
            <a:ext cx="7886700" cy="489375"/>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SzPts val="1400"/>
            </a:pPr>
            <a:r>
              <a:rPr lang="en-CA" sz="2100" dirty="0">
                <a:latin typeface="Arial"/>
                <a:ea typeface="Arial"/>
                <a:cs typeface="Arial"/>
                <a:sym typeface="Arial"/>
              </a:rPr>
              <a:t>Chemometrics</a:t>
            </a:r>
            <a:endParaRPr sz="2100" dirty="0">
              <a:latin typeface="Arial"/>
              <a:ea typeface="Arial"/>
              <a:cs typeface="Arial"/>
              <a:sym typeface="Arial"/>
            </a:endParaRPr>
          </a:p>
        </p:txBody>
      </p:sp>
      <p:sp>
        <p:nvSpPr>
          <p:cNvPr id="183" name="Google Shape;183;p14"/>
          <p:cNvSpPr txBox="1">
            <a:spLocks noGrp="1"/>
          </p:cNvSpPr>
          <p:nvPr>
            <p:ph type="body" idx="1"/>
          </p:nvPr>
        </p:nvSpPr>
        <p:spPr>
          <a:xfrm>
            <a:off x="623267" y="845716"/>
            <a:ext cx="7886700" cy="3579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gn="just">
              <a:lnSpc>
                <a:spcPct val="90000"/>
              </a:lnSpc>
              <a:spcBef>
                <a:spcPts val="750"/>
              </a:spcBef>
              <a:spcAft>
                <a:spcPts val="0"/>
              </a:spcAft>
              <a:buClr>
                <a:schemeClr val="dk1"/>
              </a:buClr>
              <a:buSzPts val="2000"/>
              <a:buNone/>
            </a:pPr>
            <a:r>
              <a:rPr lang="en-US" sz="1400" i="1" dirty="0">
                <a:ea typeface="Verdana" panose="020B0604030504040204" pitchFamily="34" charset="0"/>
                <a:cs typeface="Arial"/>
                <a:sym typeface="Arial"/>
              </a:rPr>
              <a:t>“Chemometrics is the chemical discipline that uses mathematical, statistical, and other methods employing formal logic to design or select optimal measurement procedures and experiments, and to provide maximum relevant chemical information by analyzing chemical data</a:t>
            </a:r>
            <a:r>
              <a:rPr lang="en-CA" sz="1400" i="1" dirty="0">
                <a:ea typeface="Verdana" panose="020B0604030504040204" pitchFamily="34" charset="0"/>
                <a:cs typeface="Arial"/>
                <a:sym typeface="Arial"/>
              </a:rPr>
              <a:t>“. </a:t>
            </a:r>
            <a:r>
              <a:rPr lang="nl-NL" sz="1400" i="1" dirty="0">
                <a:ea typeface="Verdana" panose="020B0604030504040204" pitchFamily="34" charset="0"/>
                <a:cs typeface="Arial"/>
                <a:sym typeface="Arial"/>
              </a:rPr>
              <a:t>  </a:t>
            </a:r>
            <a:r>
              <a:rPr lang="nl-NL" sz="1500" dirty="0">
                <a:latin typeface="Arial"/>
                <a:ea typeface="Arial"/>
                <a:cs typeface="Arial"/>
                <a:sym typeface="Arial"/>
              </a:rPr>
              <a:t> </a:t>
            </a:r>
            <a:r>
              <a:rPr lang="nl-NL" sz="1400" b="1" dirty="0">
                <a:solidFill>
                  <a:srgbClr val="FF0000"/>
                </a:solidFill>
              </a:rPr>
              <a:t>D. L. Massart (1941-2005)</a:t>
            </a:r>
            <a:endParaRPr lang="nl-NL" sz="1400" dirty="0"/>
          </a:p>
          <a:p>
            <a:pPr marL="0" indent="0" algn="just">
              <a:lnSpc>
                <a:spcPct val="90000"/>
              </a:lnSpc>
              <a:spcBef>
                <a:spcPts val="0"/>
              </a:spcBef>
              <a:spcAft>
                <a:spcPts val="0"/>
              </a:spcAft>
              <a:buClr>
                <a:schemeClr val="dk1"/>
              </a:buClr>
              <a:buSzPts val="2400"/>
              <a:buNone/>
            </a:pPr>
            <a:endParaRPr i="1" dirty="0"/>
          </a:p>
          <a:p>
            <a:pPr marL="0" indent="0" algn="just">
              <a:lnSpc>
                <a:spcPct val="90000"/>
              </a:lnSpc>
              <a:spcBef>
                <a:spcPts val="750"/>
              </a:spcBef>
              <a:spcAft>
                <a:spcPts val="0"/>
              </a:spcAft>
              <a:buClr>
                <a:schemeClr val="dk1"/>
              </a:buClr>
              <a:buSzPts val="2400"/>
              <a:buNone/>
            </a:pPr>
            <a:endParaRPr b="1" dirty="0">
              <a:solidFill>
                <a:srgbClr val="FF0000"/>
              </a:solidFill>
            </a:endParaRPr>
          </a:p>
        </p:txBody>
      </p:sp>
      <p:pic>
        <p:nvPicPr>
          <p:cNvPr id="2" name="Picture 1">
            <a:extLst>
              <a:ext uri="{FF2B5EF4-FFF2-40B4-BE49-F238E27FC236}">
                <a16:creationId xmlns:a16="http://schemas.microsoft.com/office/drawing/2014/main" id="{F9DA503A-6555-5EB0-3EE1-89F16C928EE3}"/>
              </a:ext>
            </a:extLst>
          </p:cNvPr>
          <p:cNvPicPr>
            <a:picLocks noChangeAspect="1"/>
          </p:cNvPicPr>
          <p:nvPr/>
        </p:nvPicPr>
        <p:blipFill>
          <a:blip r:embed="rId3"/>
          <a:stretch>
            <a:fillRect/>
          </a:stretch>
        </p:blipFill>
        <p:spPr>
          <a:xfrm>
            <a:off x="969217" y="2038985"/>
            <a:ext cx="3274104" cy="2513713"/>
          </a:xfrm>
          <a:prstGeom prst="rect">
            <a:avLst/>
          </a:prstGeom>
        </p:spPr>
      </p:pic>
      <p:pic>
        <p:nvPicPr>
          <p:cNvPr id="3" name="Google Shape;190;p15">
            <a:extLst>
              <a:ext uri="{FF2B5EF4-FFF2-40B4-BE49-F238E27FC236}">
                <a16:creationId xmlns:a16="http://schemas.microsoft.com/office/drawing/2014/main" id="{3C598B35-05B9-92A4-099E-65FC09B5FF43}"/>
              </a:ext>
            </a:extLst>
          </p:cNvPr>
          <p:cNvPicPr preferRelativeResize="0"/>
          <p:nvPr/>
        </p:nvPicPr>
        <p:blipFill rotWithShape="1">
          <a:blip r:embed="rId4">
            <a:alphaModFix/>
          </a:blip>
          <a:srcRect l="24575" t="33361" r="33370" b="21962"/>
          <a:stretch/>
        </p:blipFill>
        <p:spPr>
          <a:xfrm>
            <a:off x="5501392" y="2828279"/>
            <a:ext cx="2338466" cy="1469505"/>
          </a:xfrm>
          <a:prstGeom prst="rect">
            <a:avLst/>
          </a:prstGeom>
          <a:noFill/>
          <a:ln>
            <a:noFill/>
          </a:ln>
        </p:spPr>
      </p:pic>
      <p:sp>
        <p:nvSpPr>
          <p:cNvPr id="4" name="Rectangle 3">
            <a:extLst>
              <a:ext uri="{FF2B5EF4-FFF2-40B4-BE49-F238E27FC236}">
                <a16:creationId xmlns:a16="http://schemas.microsoft.com/office/drawing/2014/main" id="{7309B455-C8A5-54A7-35C0-246CBBDC5878}"/>
              </a:ext>
            </a:extLst>
          </p:cNvPr>
          <p:cNvSpPr/>
          <p:nvPr/>
        </p:nvSpPr>
        <p:spPr>
          <a:xfrm>
            <a:off x="5801195" y="2296871"/>
            <a:ext cx="1469036"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Multivariate </a:t>
            </a:r>
            <a:r>
              <a:rPr lang="nl-NL" sz="1400" dirty="0" err="1">
                <a:solidFill>
                  <a:schemeClr val="tx1"/>
                </a:solidFill>
              </a:rPr>
              <a:t>calibration</a:t>
            </a:r>
            <a:endParaRPr lang="nl-NL" sz="1400" dirty="0">
              <a:solidFill>
                <a:schemeClr val="tx1"/>
              </a:solidFill>
            </a:endParaRPr>
          </a:p>
        </p:txBody>
      </p:sp>
      <p:sp>
        <p:nvSpPr>
          <p:cNvPr id="5" name="Rectangle 4">
            <a:extLst>
              <a:ext uri="{FF2B5EF4-FFF2-40B4-BE49-F238E27FC236}">
                <a16:creationId xmlns:a16="http://schemas.microsoft.com/office/drawing/2014/main" id="{8365AC7A-9206-244C-6099-FE4FCC7E7765}"/>
              </a:ext>
            </a:extLst>
          </p:cNvPr>
          <p:cNvSpPr/>
          <p:nvPr/>
        </p:nvSpPr>
        <p:spPr>
          <a:xfrm>
            <a:off x="4422567" y="4207939"/>
            <a:ext cx="1244183"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Pattern</a:t>
            </a:r>
            <a:r>
              <a:rPr lang="nl-NL" sz="1400" dirty="0">
                <a:solidFill>
                  <a:schemeClr val="tx1"/>
                </a:solidFill>
              </a:rPr>
              <a:t> </a:t>
            </a:r>
            <a:r>
              <a:rPr lang="nl-NL" sz="1400" dirty="0" err="1">
                <a:solidFill>
                  <a:schemeClr val="tx1"/>
                </a:solidFill>
              </a:rPr>
              <a:t>recognition</a:t>
            </a:r>
            <a:endParaRPr lang="nl-NL" sz="1400" dirty="0">
              <a:solidFill>
                <a:schemeClr val="tx1"/>
              </a:solidFill>
            </a:endParaRPr>
          </a:p>
        </p:txBody>
      </p:sp>
      <p:sp>
        <p:nvSpPr>
          <p:cNvPr id="6" name="Rectangle 5">
            <a:extLst>
              <a:ext uri="{FF2B5EF4-FFF2-40B4-BE49-F238E27FC236}">
                <a16:creationId xmlns:a16="http://schemas.microsoft.com/office/drawing/2014/main" id="{9ED3C6CA-CD2B-CB16-F296-7F47EBDFFC81}"/>
              </a:ext>
            </a:extLst>
          </p:cNvPr>
          <p:cNvSpPr/>
          <p:nvPr/>
        </p:nvSpPr>
        <p:spPr>
          <a:xfrm>
            <a:off x="7480561" y="4240966"/>
            <a:ext cx="139408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Design of </a:t>
            </a:r>
            <a:r>
              <a:rPr lang="nl-NL" sz="1400" dirty="0" err="1">
                <a:solidFill>
                  <a:schemeClr val="tx1"/>
                </a:solidFill>
              </a:rPr>
              <a:t>Experiments</a:t>
            </a:r>
            <a:endParaRPr lang="nl-NL" sz="1400" dirty="0">
              <a:solidFill>
                <a:schemeClr val="tx1"/>
              </a:solidFill>
            </a:endParaRPr>
          </a:p>
        </p:txBody>
      </p:sp>
    </p:spTree>
    <p:extLst>
      <p:ext uri="{BB962C8B-B14F-4D97-AF65-F5344CB8AC3E}">
        <p14:creationId xmlns:p14="http://schemas.microsoft.com/office/powerpoint/2010/main" val="1043342364"/>
      </p:ext>
    </p:extLst>
  </p:cSld>
  <p:clrMapOvr>
    <a:masterClrMapping/>
  </p:clrMapOvr>
</p:sld>
</file>

<file path=ppt/theme/theme1.xml><?xml version="1.0" encoding="utf-8"?>
<a:theme xmlns:a="http://schemas.openxmlformats.org/drawingml/2006/main" name="WUR">
  <a:themeElements>
    <a:clrScheme name="WUR 2022">
      <a:dk1>
        <a:srgbClr val="005172"/>
      </a:dk1>
      <a:lt1>
        <a:srgbClr val="FFFFFF"/>
      </a:lt1>
      <a:dk2>
        <a:srgbClr val="008A00"/>
      </a:dk2>
      <a:lt2>
        <a:srgbClr val="005172"/>
      </a:lt2>
      <a:accent1>
        <a:srgbClr val="6AADE4"/>
      </a:accent1>
      <a:accent2>
        <a:srgbClr val="D0B972"/>
      </a:accent2>
      <a:accent3>
        <a:srgbClr val="D5D2CA"/>
      </a:accent3>
      <a:accent4>
        <a:srgbClr val="FF7900"/>
      </a:accent4>
      <a:accent5>
        <a:srgbClr val="00549F"/>
      </a:accent5>
      <a:accent6>
        <a:srgbClr val="000000"/>
      </a:accent6>
      <a:hlink>
        <a:srgbClr val="00549F"/>
      </a:hlink>
      <a:folHlink>
        <a:srgbClr val="00549F"/>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16627</TotalTime>
  <Words>7623</Words>
  <Application>Microsoft Office PowerPoint</Application>
  <PresentationFormat>On-screen Show (16:9)</PresentationFormat>
  <Paragraphs>953</Paragraphs>
  <Slides>62</Slides>
  <Notes>45</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62</vt:i4>
      </vt:variant>
    </vt:vector>
  </HeadingPairs>
  <TitlesOfParts>
    <vt:vector size="77" baseType="lpstr">
      <vt:lpstr>Arial</vt:lpstr>
      <vt:lpstr>Calibri</vt:lpstr>
      <vt:lpstr>Century</vt:lpstr>
      <vt:lpstr>Courier New</vt:lpstr>
      <vt:lpstr>docs-Calibri</vt:lpstr>
      <vt:lpstr>Google Sans</vt:lpstr>
      <vt:lpstr>Helvetica</vt:lpstr>
      <vt:lpstr>Noto Sans Symbols</vt:lpstr>
      <vt:lpstr>Söhne</vt:lpstr>
      <vt:lpstr>source-serif-pro</vt:lpstr>
      <vt:lpstr>Times New Roman</vt:lpstr>
      <vt:lpstr>Trebuchet MS</vt:lpstr>
      <vt:lpstr>Verdana</vt:lpstr>
      <vt:lpstr>Wingdings</vt:lpstr>
      <vt:lpstr>WUR</vt:lpstr>
      <vt:lpstr>“Predicting fungal infection sensitivity of sepals in harvested tomatoes using Imaging Spectroscopy and Partial Least Squares Discriminant Analysis”.   </vt:lpstr>
      <vt:lpstr>Table of contents</vt:lpstr>
      <vt:lpstr>Part 1: Introduction to the problem </vt:lpstr>
      <vt:lpstr>Problem definition </vt:lpstr>
      <vt:lpstr>Problem definition  </vt:lpstr>
      <vt:lpstr>It begins ...</vt:lpstr>
      <vt:lpstr>Objectives of this feasibility study  </vt:lpstr>
      <vt:lpstr>Part 2: Theory </vt:lpstr>
      <vt:lpstr>Chemometrics</vt:lpstr>
      <vt:lpstr>Why Chemometrics? Why Linear Algebra? </vt:lpstr>
      <vt:lpstr>Multivariate analysis</vt:lpstr>
      <vt:lpstr>Data Set Preparation</vt:lpstr>
      <vt:lpstr>Feature selection methods</vt:lpstr>
      <vt:lpstr>Feature selection</vt:lpstr>
      <vt:lpstr>Variable transformation</vt:lpstr>
      <vt:lpstr>PowerPoint Presentation</vt:lpstr>
      <vt:lpstr>PowerPoint Presentation</vt:lpstr>
      <vt:lpstr>Covariance </vt:lpstr>
      <vt:lpstr>Wrapping method: Covariance selection (CovSel)</vt:lpstr>
      <vt:lpstr>Covariance selection (CovSel)</vt:lpstr>
      <vt:lpstr>PowerPoint Presentation</vt:lpstr>
      <vt:lpstr>               Cross validation and Data Split </vt:lpstr>
      <vt:lpstr>Some methods for the selection of Representative Learning and Test Sets   </vt:lpstr>
      <vt:lpstr>Some methods for the selection of Representative Learning and Test Sets   </vt:lpstr>
      <vt:lpstr>Cross validation</vt:lpstr>
      <vt:lpstr>                     Discrimination (PLSDA)</vt:lpstr>
      <vt:lpstr>Partial Least Squares Discriminant Analysis</vt:lpstr>
      <vt:lpstr>Partial Least Squares Discriminant Analysis</vt:lpstr>
      <vt:lpstr>Partial Least Squares Discriminant Analysis</vt:lpstr>
      <vt:lpstr>PowerPoint Presentation</vt:lpstr>
      <vt:lpstr>PowerPoint Presentation</vt:lpstr>
      <vt:lpstr>PowerPoint Presentation</vt:lpstr>
      <vt:lpstr>Materials and methods </vt:lpstr>
      <vt:lpstr>Data description </vt:lpstr>
      <vt:lpstr>Experiment flow</vt:lpstr>
      <vt:lpstr>General analysis steps </vt:lpstr>
      <vt:lpstr>Chemometrics</vt:lpstr>
      <vt:lpstr>Classification design scenarios</vt:lpstr>
      <vt:lpstr>Results </vt:lpstr>
      <vt:lpstr>Segmentation and extraction of NIR spectra</vt:lpstr>
      <vt:lpstr>        Part 3: Spectra pretreatments</vt:lpstr>
      <vt:lpstr>        Part 4: Sampling</vt:lpstr>
      <vt:lpstr>Most important variables for each variety Label 2</vt:lpstr>
      <vt:lpstr>Intravariety: Cappricia classification metrics according to different number of important variables as input for PLSDA</vt:lpstr>
      <vt:lpstr>Classification metrics according to different number of important variables as input for PLSDA</vt:lpstr>
      <vt:lpstr>Classification metrics according to different number of important variables as input for PLSDA</vt:lpstr>
      <vt:lpstr>Classification metrics according to different number of important variables as input for PLSDA</vt:lpstr>
      <vt:lpstr>Intervariety Label 2    SNV + SG (2,17,2)     LV=3 Cal: Cappricia        Val1: Brioso    Val2: Provine</vt:lpstr>
      <vt:lpstr>Classification parameters for the global model “Cap&amp;Pro”  SNV + SG (2,17,2) according to the number of important variables as input for PLSDA</vt:lpstr>
      <vt:lpstr>  Global Model</vt:lpstr>
      <vt:lpstr>Results- Summary</vt:lpstr>
      <vt:lpstr>Classification metrics of the optimized models</vt:lpstr>
      <vt:lpstr>Comparison of outlier detection methods in terms of their performance in the validation set</vt:lpstr>
      <vt:lpstr>The best results in terms of balanced accuracy were found by detecting outliers with Isolation Forest, and performing SNV, then the average of remaining pixels </vt:lpstr>
      <vt:lpstr>Results</vt:lpstr>
      <vt:lpstr>Results</vt:lpstr>
      <vt:lpstr>Results</vt:lpstr>
      <vt:lpstr>Conclusions </vt:lpstr>
      <vt:lpstr>Conclusions</vt:lpstr>
      <vt:lpstr>Conclusions</vt:lpstr>
      <vt:lpstr>Thank you for your kind attention</vt:lpstr>
      <vt:lpstr>References</vt:lpstr>
    </vt:vector>
  </TitlesOfParts>
  <Company>Wageningen University &amp;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Bertotto, Mercedes</dc:creator>
  <cp:lastModifiedBy>Bertotto, Mercedes</cp:lastModifiedBy>
  <cp:revision>444</cp:revision>
  <dcterms:created xsi:type="dcterms:W3CDTF">2011-09-29T08:30:03Z</dcterms:created>
  <dcterms:modified xsi:type="dcterms:W3CDTF">2023-10-27T07:35:47Z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WHUKW</vt:lpwstr>
  </property>
</Properties>
</file>